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74" r:id="rId2"/>
  </p:sldMasterIdLst>
  <p:notesMasterIdLst>
    <p:notesMasterId r:id="rId22"/>
  </p:notesMasterIdLst>
  <p:sldIdLst>
    <p:sldId id="292" r:id="rId3"/>
    <p:sldId id="257" r:id="rId4"/>
    <p:sldId id="291" r:id="rId5"/>
    <p:sldId id="293" r:id="rId6"/>
    <p:sldId id="294" r:id="rId7"/>
    <p:sldId id="319" r:id="rId8"/>
    <p:sldId id="320" r:id="rId9"/>
    <p:sldId id="260" r:id="rId10"/>
    <p:sldId id="261" r:id="rId11"/>
    <p:sldId id="267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89" r:id="rId20"/>
    <p:sldId id="290" r:id="rId21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0" d="100"/>
          <a:sy n="40" d="100"/>
        </p:scale>
        <p:origin x="48" y="403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216000" y="812520"/>
            <a:ext cx="7127280" cy="40089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sk-SK" sz="4400" b="0" strike="noStrike" spc="-1">
                <a:latin typeface="Calibri"/>
              </a:rPr>
              <a:t>Kliknúť pre presun snímky</a:t>
            </a:r>
          </a:p>
        </p:txBody>
      </p:sp>
      <p:sp>
        <p:nvSpPr>
          <p:cNvPr id="118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sk-SK" sz="2000" b="0" strike="noStrike" spc="-1">
                <a:latin typeface="Arial"/>
              </a:rPr>
              <a:t>Kliknúť pre úpravu formátu poznámok</a:t>
            </a:r>
          </a:p>
        </p:txBody>
      </p:sp>
      <p:sp>
        <p:nvSpPr>
          <p:cNvPr id="119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sk-SK" sz="1400" b="0" strike="noStrike" spc="-1">
                <a:latin typeface="Times New Roman"/>
              </a:rPr>
              <a:t>&lt;hlavička&gt;</a:t>
            </a:r>
          </a:p>
        </p:txBody>
      </p:sp>
      <p:sp>
        <p:nvSpPr>
          <p:cNvPr id="120" name="PlaceHolder 4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algn="r"/>
            <a:r>
              <a:rPr lang="sk-SK" sz="1400" b="0" strike="noStrike" spc="-1">
                <a:latin typeface="Times New Roman"/>
              </a:rPr>
              <a:t>&lt;dátum/čas&gt;</a:t>
            </a:r>
          </a:p>
        </p:txBody>
      </p:sp>
      <p:sp>
        <p:nvSpPr>
          <p:cNvPr id="121" name="PlaceHolder 5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r>
              <a:rPr lang="sk-SK" sz="1400" b="0" strike="noStrike" spc="-1">
                <a:latin typeface="Times New Roman"/>
              </a:rPr>
              <a:t>&lt;päta&gt;</a:t>
            </a:r>
          </a:p>
        </p:txBody>
      </p:sp>
      <p:sp>
        <p:nvSpPr>
          <p:cNvPr id="122" name="PlaceHolder 6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pPr algn="r"/>
            <a:fld id="{FAD35821-67AF-4B3E-BEC4-2213E6CD057C}" type="slidenum">
              <a:rPr lang="sk-SK" sz="1400" b="0" strike="noStrike" spc="-1">
                <a:latin typeface="Times New Roman"/>
              </a:rPr>
              <a:t>‹#›</a:t>
            </a:fld>
            <a:endParaRPr lang="sk-SK" sz="14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5040321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</p:sp>
      <p:sp>
        <p:nvSpPr>
          <p:cNvPr id="320" name="PlaceHolder 2"/>
          <p:cNvSpPr>
            <a:spLocks noGrp="1"/>
          </p:cNvSpPr>
          <p:nvPr>
            <p:ph type="body"/>
          </p:nvPr>
        </p:nvSpPr>
        <p:spPr>
          <a:xfrm>
            <a:off x="914400" y="4343400"/>
            <a:ext cx="5028840" cy="4114440"/>
          </a:xfrm>
          <a:prstGeom prst="rect">
            <a:avLst/>
          </a:prstGeom>
        </p:spPr>
        <p:txBody>
          <a:bodyPr lIns="90000" tIns="45000" rIns="90000" bIns="45000">
            <a:noAutofit/>
          </a:bodyPr>
          <a:lstStyle/>
          <a:p>
            <a:pPr marL="216000" indent="-216000">
              <a:lnSpc>
                <a:spcPct val="100000"/>
              </a:lnSpc>
            </a:pPr>
            <a:r>
              <a:rPr lang="sk-SK" sz="1200" b="0" i="1" strike="noStrike" spc="-1">
                <a:latin typeface="Calibri"/>
                <a:ea typeface="Calibri"/>
              </a:rPr>
              <a:t>DOI: 10.3102/003465430298487, The Power of Feedback (Sila spätnej väzby), John Hattie and Helen Timperley, University of Auckland</a:t>
            </a:r>
            <a:endParaRPr lang="sk-SK" sz="1200" b="0" strike="noStrike" spc="-1">
              <a:latin typeface="Arial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</p:sp>
      <p:sp>
        <p:nvSpPr>
          <p:cNvPr id="322" name="PlaceHolder 2"/>
          <p:cNvSpPr>
            <a:spLocks noGrp="1"/>
          </p:cNvSpPr>
          <p:nvPr>
            <p:ph type="body"/>
          </p:nvPr>
        </p:nvSpPr>
        <p:spPr>
          <a:xfrm>
            <a:off x="914400" y="4343400"/>
            <a:ext cx="5028840" cy="4114440"/>
          </a:xfrm>
          <a:prstGeom prst="rect">
            <a:avLst/>
          </a:prstGeom>
        </p:spPr>
        <p:txBody>
          <a:bodyPr lIns="90000" tIns="45000" rIns="90000" bIns="45000">
            <a:noAutofit/>
          </a:bodyPr>
          <a:lstStyle/>
          <a:p>
            <a:pPr marL="216000" indent="-216000">
              <a:lnSpc>
                <a:spcPct val="100000"/>
              </a:lnSpc>
            </a:pPr>
            <a:r>
              <a:rPr lang="sk-SK" sz="1200" b="0" i="1" strike="noStrike" spc="-1">
                <a:latin typeface="Calibri"/>
                <a:ea typeface="Calibri"/>
              </a:rPr>
              <a:t>DOI: 10.3102/003465430298487, The Power of Feedback (Sila spätnej väzby), John Hattie and Helen Timperley, University of Auckland</a:t>
            </a:r>
            <a:endParaRPr lang="sk-SK" sz="1200" b="0" strike="noStrike" spc="-1">
              <a:latin typeface="Arial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1523880" y="0"/>
            <a:ext cx="9143640" cy="3509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sk-SK" sz="4400" b="0" strike="noStrike" spc="-1">
              <a:latin typeface="Calibri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 type="body"/>
          </p:nvPr>
        </p:nvSpPr>
        <p:spPr>
          <a:xfrm>
            <a:off x="1523880" y="3602160"/>
            <a:ext cx="9143640" cy="15526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k-SK" sz="2800" b="0" strike="noStrike" spc="-1">
              <a:latin typeface="Calibri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 type="body"/>
          </p:nvPr>
        </p:nvSpPr>
        <p:spPr>
          <a:xfrm>
            <a:off x="1523880" y="5302800"/>
            <a:ext cx="9143640" cy="15526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k-SK" sz="2800" b="0" strike="noStrike" spc="-1">
              <a:latin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1523880" y="0"/>
            <a:ext cx="9143640" cy="3509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sk-SK" sz="4400" b="0" strike="noStrike" spc="-1">
              <a:latin typeface="Calibri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1523880" y="3602160"/>
            <a:ext cx="4461840" cy="15526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k-SK" sz="2800" b="0" strike="noStrike" spc="-1">
              <a:latin typeface="Calibri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6209280" y="3602160"/>
            <a:ext cx="4461840" cy="15526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k-SK" sz="2800" b="0" strike="noStrike" spc="-1">
              <a:latin typeface="Calibri"/>
            </a:endParaRPr>
          </a:p>
        </p:txBody>
      </p:sp>
      <p:sp>
        <p:nvSpPr>
          <p:cNvPr id="30" name="PlaceHolder 4"/>
          <p:cNvSpPr>
            <a:spLocks noGrp="1"/>
          </p:cNvSpPr>
          <p:nvPr>
            <p:ph type="body"/>
          </p:nvPr>
        </p:nvSpPr>
        <p:spPr>
          <a:xfrm>
            <a:off x="1523880" y="5302800"/>
            <a:ext cx="4461840" cy="15526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k-SK" sz="2800" b="0" strike="noStrike" spc="-1">
              <a:latin typeface="Calibri"/>
            </a:endParaRPr>
          </a:p>
        </p:txBody>
      </p:sp>
      <p:sp>
        <p:nvSpPr>
          <p:cNvPr id="31" name="PlaceHolder 5"/>
          <p:cNvSpPr>
            <a:spLocks noGrp="1"/>
          </p:cNvSpPr>
          <p:nvPr>
            <p:ph type="body"/>
          </p:nvPr>
        </p:nvSpPr>
        <p:spPr>
          <a:xfrm>
            <a:off x="6209280" y="5302800"/>
            <a:ext cx="4461840" cy="15526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k-SK" sz="2800" b="0" strike="noStrike" spc="-1">
              <a:latin typeface="Calibri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1523880" y="0"/>
            <a:ext cx="9143640" cy="3509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sk-SK" sz="4400" b="0" strike="noStrike" spc="-1">
              <a:latin typeface="Calibri"/>
            </a:endParaRPr>
          </a:p>
        </p:txBody>
      </p:sp>
      <p:sp>
        <p:nvSpPr>
          <p:cNvPr id="33" name="PlaceHolder 2"/>
          <p:cNvSpPr>
            <a:spLocks noGrp="1"/>
          </p:cNvSpPr>
          <p:nvPr>
            <p:ph type="body"/>
          </p:nvPr>
        </p:nvSpPr>
        <p:spPr>
          <a:xfrm>
            <a:off x="1523880" y="3602160"/>
            <a:ext cx="2944080" cy="15526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k-SK" sz="2800" b="0" strike="noStrike" spc="-1">
              <a:latin typeface="Calibri"/>
            </a:endParaRPr>
          </a:p>
        </p:txBody>
      </p:sp>
      <p:sp>
        <p:nvSpPr>
          <p:cNvPr id="34" name="PlaceHolder 3"/>
          <p:cNvSpPr>
            <a:spLocks noGrp="1"/>
          </p:cNvSpPr>
          <p:nvPr>
            <p:ph type="body"/>
          </p:nvPr>
        </p:nvSpPr>
        <p:spPr>
          <a:xfrm>
            <a:off x="4615560" y="3602160"/>
            <a:ext cx="2944080" cy="15526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k-SK" sz="2800" b="0" strike="noStrike" spc="-1">
              <a:latin typeface="Calibri"/>
            </a:endParaRPr>
          </a:p>
        </p:txBody>
      </p:sp>
      <p:sp>
        <p:nvSpPr>
          <p:cNvPr id="35" name="PlaceHolder 4"/>
          <p:cNvSpPr>
            <a:spLocks noGrp="1"/>
          </p:cNvSpPr>
          <p:nvPr>
            <p:ph type="body"/>
          </p:nvPr>
        </p:nvSpPr>
        <p:spPr>
          <a:xfrm>
            <a:off x="7707240" y="3602160"/>
            <a:ext cx="2944080" cy="15526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k-SK" sz="2800" b="0" strike="noStrike" spc="-1">
              <a:latin typeface="Calibri"/>
            </a:endParaRPr>
          </a:p>
        </p:txBody>
      </p:sp>
      <p:sp>
        <p:nvSpPr>
          <p:cNvPr id="36" name="PlaceHolder 5"/>
          <p:cNvSpPr>
            <a:spLocks noGrp="1"/>
          </p:cNvSpPr>
          <p:nvPr>
            <p:ph type="body"/>
          </p:nvPr>
        </p:nvSpPr>
        <p:spPr>
          <a:xfrm>
            <a:off x="1523880" y="5302800"/>
            <a:ext cx="2944080" cy="15526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k-SK" sz="2800" b="0" strike="noStrike" spc="-1">
              <a:latin typeface="Calibri"/>
            </a:endParaRPr>
          </a:p>
        </p:txBody>
      </p:sp>
      <p:sp>
        <p:nvSpPr>
          <p:cNvPr id="37" name="PlaceHolder 6"/>
          <p:cNvSpPr>
            <a:spLocks noGrp="1"/>
          </p:cNvSpPr>
          <p:nvPr>
            <p:ph type="body"/>
          </p:nvPr>
        </p:nvSpPr>
        <p:spPr>
          <a:xfrm>
            <a:off x="4615560" y="5302800"/>
            <a:ext cx="2944080" cy="15526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k-SK" sz="2800" b="0" strike="noStrike" spc="-1">
              <a:latin typeface="Calibri"/>
            </a:endParaRPr>
          </a:p>
        </p:txBody>
      </p:sp>
      <p:sp>
        <p:nvSpPr>
          <p:cNvPr id="38" name="PlaceHolder 7"/>
          <p:cNvSpPr>
            <a:spLocks noGrp="1"/>
          </p:cNvSpPr>
          <p:nvPr>
            <p:ph type="body"/>
          </p:nvPr>
        </p:nvSpPr>
        <p:spPr>
          <a:xfrm>
            <a:off x="7707240" y="5302800"/>
            <a:ext cx="2944080" cy="15526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k-SK" sz="2800" b="0" strike="noStrike" spc="-1">
              <a:latin typeface="Calibri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>
            <a:spLocks noGrp="1"/>
          </p:cNvSpPr>
          <p:nvPr>
            <p:ph type="title"/>
          </p:nvPr>
        </p:nvSpPr>
        <p:spPr>
          <a:xfrm>
            <a:off x="1524000" y="0"/>
            <a:ext cx="9144000" cy="3509963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pPr lvl="0">
              <a:defRPr sz="1800"/>
            </a:pPr>
            <a:r>
              <a:rPr sz="6000"/>
              <a:t>Title Text</a:t>
            </a:r>
          </a:p>
        </p:txBody>
      </p:sp>
      <p:sp>
        <p:nvSpPr>
          <p:cNvPr id="7" name="Shape 7"/>
          <p:cNvSpPr>
            <a:spLocks noGrp="1"/>
          </p:cNvSpPr>
          <p:nvPr>
            <p:ph type="body" idx="1"/>
          </p:nvPr>
        </p:nvSpPr>
        <p:spPr>
          <a:xfrm>
            <a:off x="1524000" y="3602037"/>
            <a:ext cx="9144000" cy="3255963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 sz="2400"/>
            </a:lvl1pPr>
            <a:lvl2pPr marL="0" indent="457200" algn="ctr">
              <a:buSzTx/>
              <a:buFontTx/>
              <a:buNone/>
              <a:defRPr sz="2400"/>
            </a:lvl2pPr>
            <a:lvl3pPr marL="0" indent="914400" algn="ctr">
              <a:buSzTx/>
              <a:buFontTx/>
              <a:buNone/>
              <a:defRPr sz="2400"/>
            </a:lvl3pPr>
            <a:lvl4pPr marL="0" indent="1371600" algn="ctr">
              <a:buSzTx/>
              <a:buFontTx/>
              <a:buNone/>
              <a:defRPr sz="2400"/>
            </a:lvl4pPr>
            <a:lvl5pPr marL="0" indent="1828800" algn="ctr">
              <a:buSzTx/>
              <a:buFontTx/>
              <a:buNone/>
              <a:defRPr sz="2400"/>
            </a:lvl5pPr>
          </a:lstStyle>
          <a:p>
            <a:pPr lvl="0">
              <a:defRPr sz="1800"/>
            </a:pPr>
            <a:r>
              <a:rPr sz="2400"/>
              <a:t>Body Level One</a:t>
            </a:r>
          </a:p>
          <a:p>
            <a:pPr lvl="1">
              <a:defRPr sz="1800"/>
            </a:pPr>
            <a:r>
              <a:rPr sz="2400"/>
              <a:t>Body Level Two</a:t>
            </a:r>
          </a:p>
          <a:p>
            <a:pPr lvl="2">
              <a:defRPr sz="1800"/>
            </a:pPr>
            <a:r>
              <a:rPr sz="2400"/>
              <a:t>Body Level Three</a:t>
            </a:r>
          </a:p>
          <a:p>
            <a:pPr lvl="3">
              <a:defRPr sz="1800"/>
            </a:pPr>
            <a:r>
              <a:rPr sz="2400"/>
              <a:t>Body Level Four</a:t>
            </a:r>
          </a:p>
          <a:p>
            <a:pPr lvl="4">
              <a:defRPr sz="1800"/>
            </a:pPr>
            <a:r>
              <a:rPr sz="2400"/>
              <a:t>Body Level Five</a:t>
            </a:r>
          </a:p>
        </p:txBody>
      </p:sp>
      <p:sp>
        <p:nvSpPr>
          <p:cNvPr id="8" name="Shape 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rPr/>
              <a:pPr lvl="0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43813472"/>
      </p:ext>
    </p:extLst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PlaceHolder 1"/>
          <p:cNvSpPr>
            <a:spLocks noGrp="1"/>
          </p:cNvSpPr>
          <p:nvPr>
            <p:ph type="title"/>
          </p:nvPr>
        </p:nvSpPr>
        <p:spPr>
          <a:xfrm>
            <a:off x="1523880" y="0"/>
            <a:ext cx="9143640" cy="3509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sk-SK" sz="4400" b="0" strike="noStrike" spc="-1">
              <a:latin typeface="Calibri"/>
            </a:endParaRPr>
          </a:p>
        </p:txBody>
      </p:sp>
      <p:sp>
        <p:nvSpPr>
          <p:cNvPr id="82" name="PlaceHolder 2"/>
          <p:cNvSpPr>
            <a:spLocks noGrp="1"/>
          </p:cNvSpPr>
          <p:nvPr>
            <p:ph type="subTitle"/>
          </p:nvPr>
        </p:nvSpPr>
        <p:spPr>
          <a:xfrm>
            <a:off x="1523880" y="3602160"/>
            <a:ext cx="9143640" cy="32554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sk-SK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PlaceHolder 1"/>
          <p:cNvSpPr>
            <a:spLocks noGrp="1"/>
          </p:cNvSpPr>
          <p:nvPr>
            <p:ph type="title"/>
          </p:nvPr>
        </p:nvSpPr>
        <p:spPr>
          <a:xfrm>
            <a:off x="1523880" y="0"/>
            <a:ext cx="9143640" cy="3509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sk-SK" sz="4400" b="0" strike="noStrike" spc="-1">
              <a:latin typeface="Calibri"/>
            </a:endParaRPr>
          </a:p>
        </p:txBody>
      </p:sp>
      <p:sp>
        <p:nvSpPr>
          <p:cNvPr id="84" name="PlaceHolder 2"/>
          <p:cNvSpPr>
            <a:spLocks noGrp="1"/>
          </p:cNvSpPr>
          <p:nvPr>
            <p:ph type="body"/>
          </p:nvPr>
        </p:nvSpPr>
        <p:spPr>
          <a:xfrm>
            <a:off x="1523880" y="3602160"/>
            <a:ext cx="9143640" cy="32554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k-SK" sz="2800" b="0" strike="noStrike" spc="-1">
              <a:latin typeface="Calibri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PlaceHolder 1"/>
          <p:cNvSpPr>
            <a:spLocks noGrp="1"/>
          </p:cNvSpPr>
          <p:nvPr>
            <p:ph type="title"/>
          </p:nvPr>
        </p:nvSpPr>
        <p:spPr>
          <a:xfrm>
            <a:off x="1523880" y="0"/>
            <a:ext cx="9143640" cy="3509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sk-SK" sz="4400" b="0" strike="noStrike" spc="-1">
              <a:latin typeface="Calibri"/>
            </a:endParaRPr>
          </a:p>
        </p:txBody>
      </p:sp>
      <p:sp>
        <p:nvSpPr>
          <p:cNvPr id="86" name="PlaceHolder 2"/>
          <p:cNvSpPr>
            <a:spLocks noGrp="1"/>
          </p:cNvSpPr>
          <p:nvPr>
            <p:ph type="body"/>
          </p:nvPr>
        </p:nvSpPr>
        <p:spPr>
          <a:xfrm>
            <a:off x="1523880" y="3602160"/>
            <a:ext cx="4461840" cy="32554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k-SK" sz="2800" b="0" strike="noStrike" spc="-1">
              <a:latin typeface="Calibri"/>
            </a:endParaRPr>
          </a:p>
        </p:txBody>
      </p:sp>
      <p:sp>
        <p:nvSpPr>
          <p:cNvPr id="87" name="PlaceHolder 3"/>
          <p:cNvSpPr>
            <a:spLocks noGrp="1"/>
          </p:cNvSpPr>
          <p:nvPr>
            <p:ph type="body"/>
          </p:nvPr>
        </p:nvSpPr>
        <p:spPr>
          <a:xfrm>
            <a:off x="6209280" y="3602160"/>
            <a:ext cx="4461840" cy="32554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k-SK" sz="2800" b="0" strike="noStrike" spc="-1">
              <a:latin typeface="Calibri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PlaceHolder 1"/>
          <p:cNvSpPr>
            <a:spLocks noGrp="1"/>
          </p:cNvSpPr>
          <p:nvPr>
            <p:ph type="title"/>
          </p:nvPr>
        </p:nvSpPr>
        <p:spPr>
          <a:xfrm>
            <a:off x="1523880" y="0"/>
            <a:ext cx="9143640" cy="3509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sk-SK" sz="4400" b="0" strike="noStrike" spc="-1">
              <a:latin typeface="Calibri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PlaceHolder 1"/>
          <p:cNvSpPr>
            <a:spLocks noGrp="1"/>
          </p:cNvSpPr>
          <p:nvPr>
            <p:ph type="subTitle"/>
          </p:nvPr>
        </p:nvSpPr>
        <p:spPr>
          <a:xfrm>
            <a:off x="1523880" y="1276920"/>
            <a:ext cx="9143640" cy="137160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sk-SK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ceHolder 1"/>
          <p:cNvSpPr>
            <a:spLocks noGrp="1"/>
          </p:cNvSpPr>
          <p:nvPr>
            <p:ph type="title"/>
          </p:nvPr>
        </p:nvSpPr>
        <p:spPr>
          <a:xfrm>
            <a:off x="1523880" y="0"/>
            <a:ext cx="9143640" cy="3509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sk-SK" sz="4400" b="0" strike="noStrike" spc="-1">
              <a:latin typeface="Calibri"/>
            </a:endParaRPr>
          </a:p>
        </p:txBody>
      </p:sp>
      <p:sp>
        <p:nvSpPr>
          <p:cNvPr id="4" name="PlaceHolder 2"/>
          <p:cNvSpPr>
            <a:spLocks noGrp="1"/>
          </p:cNvSpPr>
          <p:nvPr>
            <p:ph type="subTitle"/>
          </p:nvPr>
        </p:nvSpPr>
        <p:spPr>
          <a:xfrm>
            <a:off x="1523880" y="3602160"/>
            <a:ext cx="9143640" cy="32554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sk-SK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PlaceHolder 1"/>
          <p:cNvSpPr>
            <a:spLocks noGrp="1"/>
          </p:cNvSpPr>
          <p:nvPr>
            <p:ph type="title"/>
          </p:nvPr>
        </p:nvSpPr>
        <p:spPr>
          <a:xfrm>
            <a:off x="1523880" y="0"/>
            <a:ext cx="9143640" cy="3509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sk-SK" sz="4400" b="0" strike="noStrike" spc="-1">
              <a:latin typeface="Calibri"/>
            </a:endParaRPr>
          </a:p>
        </p:txBody>
      </p:sp>
      <p:sp>
        <p:nvSpPr>
          <p:cNvPr id="91" name="PlaceHolder 2"/>
          <p:cNvSpPr>
            <a:spLocks noGrp="1"/>
          </p:cNvSpPr>
          <p:nvPr>
            <p:ph type="body"/>
          </p:nvPr>
        </p:nvSpPr>
        <p:spPr>
          <a:xfrm>
            <a:off x="1523880" y="3602160"/>
            <a:ext cx="4461840" cy="15526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k-SK" sz="2800" b="0" strike="noStrike" spc="-1">
              <a:latin typeface="Calibri"/>
            </a:endParaRPr>
          </a:p>
        </p:txBody>
      </p:sp>
      <p:sp>
        <p:nvSpPr>
          <p:cNvPr id="92" name="PlaceHolder 3"/>
          <p:cNvSpPr>
            <a:spLocks noGrp="1"/>
          </p:cNvSpPr>
          <p:nvPr>
            <p:ph type="body"/>
          </p:nvPr>
        </p:nvSpPr>
        <p:spPr>
          <a:xfrm>
            <a:off x="6209280" y="3602160"/>
            <a:ext cx="4461840" cy="32554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k-SK" sz="2800" b="0" strike="noStrike" spc="-1">
              <a:latin typeface="Calibri"/>
            </a:endParaRPr>
          </a:p>
        </p:txBody>
      </p:sp>
      <p:sp>
        <p:nvSpPr>
          <p:cNvPr id="93" name="PlaceHolder 4"/>
          <p:cNvSpPr>
            <a:spLocks noGrp="1"/>
          </p:cNvSpPr>
          <p:nvPr>
            <p:ph type="body"/>
          </p:nvPr>
        </p:nvSpPr>
        <p:spPr>
          <a:xfrm>
            <a:off x="1523880" y="5302800"/>
            <a:ext cx="4461840" cy="15526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k-SK" sz="2800" b="0" strike="noStrike" spc="-1">
              <a:latin typeface="Calibri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PlaceHolder 1"/>
          <p:cNvSpPr>
            <a:spLocks noGrp="1"/>
          </p:cNvSpPr>
          <p:nvPr>
            <p:ph type="title"/>
          </p:nvPr>
        </p:nvSpPr>
        <p:spPr>
          <a:xfrm>
            <a:off x="1523880" y="0"/>
            <a:ext cx="9143640" cy="3509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sk-SK" sz="4400" b="0" strike="noStrike" spc="-1">
              <a:latin typeface="Calibri"/>
            </a:endParaRPr>
          </a:p>
        </p:txBody>
      </p:sp>
      <p:sp>
        <p:nvSpPr>
          <p:cNvPr id="95" name="PlaceHolder 2"/>
          <p:cNvSpPr>
            <a:spLocks noGrp="1"/>
          </p:cNvSpPr>
          <p:nvPr>
            <p:ph type="body"/>
          </p:nvPr>
        </p:nvSpPr>
        <p:spPr>
          <a:xfrm>
            <a:off x="1523880" y="3602160"/>
            <a:ext cx="4461840" cy="32554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k-SK" sz="2800" b="0" strike="noStrike" spc="-1">
              <a:latin typeface="Calibri"/>
            </a:endParaRPr>
          </a:p>
        </p:txBody>
      </p:sp>
      <p:sp>
        <p:nvSpPr>
          <p:cNvPr id="96" name="PlaceHolder 3"/>
          <p:cNvSpPr>
            <a:spLocks noGrp="1"/>
          </p:cNvSpPr>
          <p:nvPr>
            <p:ph type="body"/>
          </p:nvPr>
        </p:nvSpPr>
        <p:spPr>
          <a:xfrm>
            <a:off x="6209280" y="3602160"/>
            <a:ext cx="4461840" cy="15526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k-SK" sz="2800" b="0" strike="noStrike" spc="-1">
              <a:latin typeface="Calibri"/>
            </a:endParaRPr>
          </a:p>
        </p:txBody>
      </p:sp>
      <p:sp>
        <p:nvSpPr>
          <p:cNvPr id="97" name="PlaceHolder 4"/>
          <p:cNvSpPr>
            <a:spLocks noGrp="1"/>
          </p:cNvSpPr>
          <p:nvPr>
            <p:ph type="body"/>
          </p:nvPr>
        </p:nvSpPr>
        <p:spPr>
          <a:xfrm>
            <a:off x="6209280" y="5302800"/>
            <a:ext cx="4461840" cy="15526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k-SK" sz="2800" b="0" strike="noStrike" spc="-1">
              <a:latin typeface="Calibri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PlaceHolder 1"/>
          <p:cNvSpPr>
            <a:spLocks noGrp="1"/>
          </p:cNvSpPr>
          <p:nvPr>
            <p:ph type="title"/>
          </p:nvPr>
        </p:nvSpPr>
        <p:spPr>
          <a:xfrm>
            <a:off x="1523880" y="0"/>
            <a:ext cx="9143640" cy="3509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sk-SK" sz="4400" b="0" strike="noStrike" spc="-1">
              <a:latin typeface="Calibri"/>
            </a:endParaRPr>
          </a:p>
        </p:txBody>
      </p:sp>
      <p:sp>
        <p:nvSpPr>
          <p:cNvPr id="99" name="PlaceHolder 2"/>
          <p:cNvSpPr>
            <a:spLocks noGrp="1"/>
          </p:cNvSpPr>
          <p:nvPr>
            <p:ph type="body"/>
          </p:nvPr>
        </p:nvSpPr>
        <p:spPr>
          <a:xfrm>
            <a:off x="1523880" y="3602160"/>
            <a:ext cx="4461840" cy="15526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k-SK" sz="2800" b="0" strike="noStrike" spc="-1">
              <a:latin typeface="Calibri"/>
            </a:endParaRPr>
          </a:p>
        </p:txBody>
      </p:sp>
      <p:sp>
        <p:nvSpPr>
          <p:cNvPr id="100" name="PlaceHolder 3"/>
          <p:cNvSpPr>
            <a:spLocks noGrp="1"/>
          </p:cNvSpPr>
          <p:nvPr>
            <p:ph type="body"/>
          </p:nvPr>
        </p:nvSpPr>
        <p:spPr>
          <a:xfrm>
            <a:off x="6209280" y="3602160"/>
            <a:ext cx="4461840" cy="15526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k-SK" sz="2800" b="0" strike="noStrike" spc="-1">
              <a:latin typeface="Calibri"/>
            </a:endParaRPr>
          </a:p>
        </p:txBody>
      </p:sp>
      <p:sp>
        <p:nvSpPr>
          <p:cNvPr id="101" name="PlaceHolder 4"/>
          <p:cNvSpPr>
            <a:spLocks noGrp="1"/>
          </p:cNvSpPr>
          <p:nvPr>
            <p:ph type="body"/>
          </p:nvPr>
        </p:nvSpPr>
        <p:spPr>
          <a:xfrm>
            <a:off x="1523880" y="5302800"/>
            <a:ext cx="9143640" cy="15526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k-SK" sz="2800" b="0" strike="noStrike" spc="-1">
              <a:latin typeface="Calibri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PlaceHolder 1"/>
          <p:cNvSpPr>
            <a:spLocks noGrp="1"/>
          </p:cNvSpPr>
          <p:nvPr>
            <p:ph type="title"/>
          </p:nvPr>
        </p:nvSpPr>
        <p:spPr>
          <a:xfrm>
            <a:off x="1523880" y="0"/>
            <a:ext cx="9143640" cy="3509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sk-SK" sz="4400" b="0" strike="noStrike" spc="-1">
              <a:latin typeface="Calibri"/>
            </a:endParaRPr>
          </a:p>
        </p:txBody>
      </p:sp>
      <p:sp>
        <p:nvSpPr>
          <p:cNvPr id="103" name="PlaceHolder 2"/>
          <p:cNvSpPr>
            <a:spLocks noGrp="1"/>
          </p:cNvSpPr>
          <p:nvPr>
            <p:ph type="body"/>
          </p:nvPr>
        </p:nvSpPr>
        <p:spPr>
          <a:xfrm>
            <a:off x="1523880" y="3602160"/>
            <a:ext cx="9143640" cy="15526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k-SK" sz="2800" b="0" strike="noStrike" spc="-1">
              <a:latin typeface="Calibri"/>
            </a:endParaRPr>
          </a:p>
        </p:txBody>
      </p:sp>
      <p:sp>
        <p:nvSpPr>
          <p:cNvPr id="104" name="PlaceHolder 3"/>
          <p:cNvSpPr>
            <a:spLocks noGrp="1"/>
          </p:cNvSpPr>
          <p:nvPr>
            <p:ph type="body"/>
          </p:nvPr>
        </p:nvSpPr>
        <p:spPr>
          <a:xfrm>
            <a:off x="1523880" y="5302800"/>
            <a:ext cx="9143640" cy="15526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k-SK" sz="2800" b="0" strike="noStrike" spc="-1">
              <a:latin typeface="Calibri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PlaceHolder 1"/>
          <p:cNvSpPr>
            <a:spLocks noGrp="1"/>
          </p:cNvSpPr>
          <p:nvPr>
            <p:ph type="title"/>
          </p:nvPr>
        </p:nvSpPr>
        <p:spPr>
          <a:xfrm>
            <a:off x="1523880" y="0"/>
            <a:ext cx="9143640" cy="3509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sk-SK" sz="4400" b="0" strike="noStrike" spc="-1">
              <a:latin typeface="Calibri"/>
            </a:endParaRPr>
          </a:p>
        </p:txBody>
      </p:sp>
      <p:sp>
        <p:nvSpPr>
          <p:cNvPr id="106" name="PlaceHolder 2"/>
          <p:cNvSpPr>
            <a:spLocks noGrp="1"/>
          </p:cNvSpPr>
          <p:nvPr>
            <p:ph type="body"/>
          </p:nvPr>
        </p:nvSpPr>
        <p:spPr>
          <a:xfrm>
            <a:off x="1523880" y="3602160"/>
            <a:ext cx="4461840" cy="15526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k-SK" sz="2800" b="0" strike="noStrike" spc="-1">
              <a:latin typeface="Calibri"/>
            </a:endParaRPr>
          </a:p>
        </p:txBody>
      </p:sp>
      <p:sp>
        <p:nvSpPr>
          <p:cNvPr id="107" name="PlaceHolder 3"/>
          <p:cNvSpPr>
            <a:spLocks noGrp="1"/>
          </p:cNvSpPr>
          <p:nvPr>
            <p:ph type="body"/>
          </p:nvPr>
        </p:nvSpPr>
        <p:spPr>
          <a:xfrm>
            <a:off x="6209280" y="3602160"/>
            <a:ext cx="4461840" cy="15526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k-SK" sz="2800" b="0" strike="noStrike" spc="-1">
              <a:latin typeface="Calibri"/>
            </a:endParaRPr>
          </a:p>
        </p:txBody>
      </p:sp>
      <p:sp>
        <p:nvSpPr>
          <p:cNvPr id="108" name="PlaceHolder 4"/>
          <p:cNvSpPr>
            <a:spLocks noGrp="1"/>
          </p:cNvSpPr>
          <p:nvPr>
            <p:ph type="body"/>
          </p:nvPr>
        </p:nvSpPr>
        <p:spPr>
          <a:xfrm>
            <a:off x="1523880" y="5302800"/>
            <a:ext cx="4461840" cy="15526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k-SK" sz="2800" b="0" strike="noStrike" spc="-1">
              <a:latin typeface="Calibri"/>
            </a:endParaRPr>
          </a:p>
        </p:txBody>
      </p:sp>
      <p:sp>
        <p:nvSpPr>
          <p:cNvPr id="109" name="PlaceHolder 5"/>
          <p:cNvSpPr>
            <a:spLocks noGrp="1"/>
          </p:cNvSpPr>
          <p:nvPr>
            <p:ph type="body"/>
          </p:nvPr>
        </p:nvSpPr>
        <p:spPr>
          <a:xfrm>
            <a:off x="6209280" y="5302800"/>
            <a:ext cx="4461840" cy="15526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k-SK" sz="2800" b="0" strike="noStrike" spc="-1">
              <a:latin typeface="Calibri"/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PlaceHolder 1"/>
          <p:cNvSpPr>
            <a:spLocks noGrp="1"/>
          </p:cNvSpPr>
          <p:nvPr>
            <p:ph type="title"/>
          </p:nvPr>
        </p:nvSpPr>
        <p:spPr>
          <a:xfrm>
            <a:off x="1523880" y="0"/>
            <a:ext cx="9143640" cy="3509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sk-SK" sz="4400" b="0" strike="noStrike" spc="-1">
              <a:latin typeface="Calibri"/>
            </a:endParaRPr>
          </a:p>
        </p:txBody>
      </p:sp>
      <p:sp>
        <p:nvSpPr>
          <p:cNvPr id="111" name="PlaceHolder 2"/>
          <p:cNvSpPr>
            <a:spLocks noGrp="1"/>
          </p:cNvSpPr>
          <p:nvPr>
            <p:ph type="body"/>
          </p:nvPr>
        </p:nvSpPr>
        <p:spPr>
          <a:xfrm>
            <a:off x="1523880" y="3602160"/>
            <a:ext cx="2944080" cy="15526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k-SK" sz="2800" b="0" strike="noStrike" spc="-1">
              <a:latin typeface="Calibri"/>
            </a:endParaRPr>
          </a:p>
        </p:txBody>
      </p:sp>
      <p:sp>
        <p:nvSpPr>
          <p:cNvPr id="112" name="PlaceHolder 3"/>
          <p:cNvSpPr>
            <a:spLocks noGrp="1"/>
          </p:cNvSpPr>
          <p:nvPr>
            <p:ph type="body"/>
          </p:nvPr>
        </p:nvSpPr>
        <p:spPr>
          <a:xfrm>
            <a:off x="4615560" y="3602160"/>
            <a:ext cx="2944080" cy="15526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k-SK" sz="2800" b="0" strike="noStrike" spc="-1">
              <a:latin typeface="Calibri"/>
            </a:endParaRPr>
          </a:p>
        </p:txBody>
      </p:sp>
      <p:sp>
        <p:nvSpPr>
          <p:cNvPr id="113" name="PlaceHolder 4"/>
          <p:cNvSpPr>
            <a:spLocks noGrp="1"/>
          </p:cNvSpPr>
          <p:nvPr>
            <p:ph type="body"/>
          </p:nvPr>
        </p:nvSpPr>
        <p:spPr>
          <a:xfrm>
            <a:off x="7707240" y="3602160"/>
            <a:ext cx="2944080" cy="15526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k-SK" sz="2800" b="0" strike="noStrike" spc="-1">
              <a:latin typeface="Calibri"/>
            </a:endParaRPr>
          </a:p>
        </p:txBody>
      </p:sp>
      <p:sp>
        <p:nvSpPr>
          <p:cNvPr id="114" name="PlaceHolder 5"/>
          <p:cNvSpPr>
            <a:spLocks noGrp="1"/>
          </p:cNvSpPr>
          <p:nvPr>
            <p:ph type="body"/>
          </p:nvPr>
        </p:nvSpPr>
        <p:spPr>
          <a:xfrm>
            <a:off x="1523880" y="5302800"/>
            <a:ext cx="2944080" cy="15526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k-SK" sz="2800" b="0" strike="noStrike" spc="-1">
              <a:latin typeface="Calibri"/>
            </a:endParaRPr>
          </a:p>
        </p:txBody>
      </p:sp>
      <p:sp>
        <p:nvSpPr>
          <p:cNvPr id="115" name="PlaceHolder 6"/>
          <p:cNvSpPr>
            <a:spLocks noGrp="1"/>
          </p:cNvSpPr>
          <p:nvPr>
            <p:ph type="body"/>
          </p:nvPr>
        </p:nvSpPr>
        <p:spPr>
          <a:xfrm>
            <a:off x="4615560" y="5302800"/>
            <a:ext cx="2944080" cy="15526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k-SK" sz="2800" b="0" strike="noStrike" spc="-1">
              <a:latin typeface="Calibri"/>
            </a:endParaRPr>
          </a:p>
        </p:txBody>
      </p:sp>
      <p:sp>
        <p:nvSpPr>
          <p:cNvPr id="116" name="PlaceHolder 7"/>
          <p:cNvSpPr>
            <a:spLocks noGrp="1"/>
          </p:cNvSpPr>
          <p:nvPr>
            <p:ph type="body"/>
          </p:nvPr>
        </p:nvSpPr>
        <p:spPr>
          <a:xfrm>
            <a:off x="7707240" y="5302800"/>
            <a:ext cx="2944080" cy="15526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k-SK" sz="2800" b="0" strike="noStrike" spc="-1">
              <a:latin typeface="Calibri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1523880" y="0"/>
            <a:ext cx="9143640" cy="3509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sk-SK" sz="4400" b="0" strike="noStrike" spc="-1"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1523880" y="3602160"/>
            <a:ext cx="9143640" cy="32554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k-SK" sz="2800" b="0" strike="noStrike" spc="-1">
              <a:latin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1523880" y="0"/>
            <a:ext cx="9143640" cy="3509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sk-SK" sz="4400" b="0" strike="noStrike" spc="-1"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1523880" y="3602160"/>
            <a:ext cx="4461840" cy="32554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k-SK" sz="2800" b="0" strike="noStrike" spc="-1">
              <a:latin typeface="Calibri"/>
            </a:endParaRPr>
          </a:p>
        </p:txBody>
      </p:sp>
      <p:sp>
        <p:nvSpPr>
          <p:cNvPr id="9" name="PlaceHolder 3"/>
          <p:cNvSpPr>
            <a:spLocks noGrp="1"/>
          </p:cNvSpPr>
          <p:nvPr>
            <p:ph type="body"/>
          </p:nvPr>
        </p:nvSpPr>
        <p:spPr>
          <a:xfrm>
            <a:off x="6209280" y="3602160"/>
            <a:ext cx="4461840" cy="32554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k-SK" sz="2800" b="0" strike="noStrike" spc="-1">
              <a:latin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1523880" y="0"/>
            <a:ext cx="9143640" cy="3509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sk-SK" sz="4400" b="0" strike="noStrike" spc="-1">
              <a:latin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subTitle"/>
          </p:nvPr>
        </p:nvSpPr>
        <p:spPr>
          <a:xfrm>
            <a:off x="1523880" y="1276920"/>
            <a:ext cx="9143640" cy="137160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sk-SK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1523880" y="0"/>
            <a:ext cx="9143640" cy="3509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sk-SK" sz="4400" b="0" strike="noStrike" spc="-1">
              <a:latin typeface="Calibri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 type="body"/>
          </p:nvPr>
        </p:nvSpPr>
        <p:spPr>
          <a:xfrm>
            <a:off x="1523880" y="3602160"/>
            <a:ext cx="4461840" cy="15526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k-SK" sz="2800" b="0" strike="noStrike" spc="-1">
              <a:latin typeface="Calibri"/>
            </a:endParaRPr>
          </a:p>
        </p:txBody>
      </p:sp>
      <p:sp>
        <p:nvSpPr>
          <p:cNvPr id="14" name="PlaceHolder 3"/>
          <p:cNvSpPr>
            <a:spLocks noGrp="1"/>
          </p:cNvSpPr>
          <p:nvPr>
            <p:ph type="body"/>
          </p:nvPr>
        </p:nvSpPr>
        <p:spPr>
          <a:xfrm>
            <a:off x="6209280" y="3602160"/>
            <a:ext cx="4461840" cy="32554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k-SK" sz="2800" b="0" strike="noStrike" spc="-1">
              <a:latin typeface="Calibri"/>
            </a:endParaRPr>
          </a:p>
        </p:txBody>
      </p:sp>
      <p:sp>
        <p:nvSpPr>
          <p:cNvPr id="15" name="PlaceHolder 4"/>
          <p:cNvSpPr>
            <a:spLocks noGrp="1"/>
          </p:cNvSpPr>
          <p:nvPr>
            <p:ph type="body"/>
          </p:nvPr>
        </p:nvSpPr>
        <p:spPr>
          <a:xfrm>
            <a:off x="1523880" y="5302800"/>
            <a:ext cx="4461840" cy="15526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k-SK" sz="2800" b="0" strike="noStrike" spc="-1">
              <a:latin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1523880" y="0"/>
            <a:ext cx="9143640" cy="3509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sk-SK" sz="4400" b="0" strike="noStrike" spc="-1">
              <a:latin typeface="Calibri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 type="body"/>
          </p:nvPr>
        </p:nvSpPr>
        <p:spPr>
          <a:xfrm>
            <a:off x="1523880" y="3602160"/>
            <a:ext cx="4461840" cy="32554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k-SK" sz="2800" b="0" strike="noStrike" spc="-1">
              <a:latin typeface="Calibri"/>
            </a:endParaRPr>
          </a:p>
        </p:txBody>
      </p:sp>
      <p:sp>
        <p:nvSpPr>
          <p:cNvPr id="18" name="PlaceHolder 3"/>
          <p:cNvSpPr>
            <a:spLocks noGrp="1"/>
          </p:cNvSpPr>
          <p:nvPr>
            <p:ph type="body"/>
          </p:nvPr>
        </p:nvSpPr>
        <p:spPr>
          <a:xfrm>
            <a:off x="6209280" y="3602160"/>
            <a:ext cx="4461840" cy="15526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k-SK" sz="2800" b="0" strike="noStrike" spc="-1">
              <a:latin typeface="Calibri"/>
            </a:endParaRPr>
          </a:p>
        </p:txBody>
      </p:sp>
      <p:sp>
        <p:nvSpPr>
          <p:cNvPr id="19" name="PlaceHolder 4"/>
          <p:cNvSpPr>
            <a:spLocks noGrp="1"/>
          </p:cNvSpPr>
          <p:nvPr>
            <p:ph type="body"/>
          </p:nvPr>
        </p:nvSpPr>
        <p:spPr>
          <a:xfrm>
            <a:off x="6209280" y="5302800"/>
            <a:ext cx="4461840" cy="15526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k-SK" sz="2800" b="0" strike="noStrike" spc="-1">
              <a:latin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1523880" y="0"/>
            <a:ext cx="9143640" cy="3509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sk-SK" sz="4400" b="0" strike="noStrike" spc="-1">
              <a:latin typeface="Calibri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 type="body"/>
          </p:nvPr>
        </p:nvSpPr>
        <p:spPr>
          <a:xfrm>
            <a:off x="1523880" y="3602160"/>
            <a:ext cx="4461840" cy="15526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k-SK" sz="2800" b="0" strike="noStrike" spc="-1">
              <a:latin typeface="Calibri"/>
            </a:endParaRPr>
          </a:p>
        </p:txBody>
      </p:sp>
      <p:sp>
        <p:nvSpPr>
          <p:cNvPr id="22" name="PlaceHolder 3"/>
          <p:cNvSpPr>
            <a:spLocks noGrp="1"/>
          </p:cNvSpPr>
          <p:nvPr>
            <p:ph type="body"/>
          </p:nvPr>
        </p:nvSpPr>
        <p:spPr>
          <a:xfrm>
            <a:off x="6209280" y="3602160"/>
            <a:ext cx="4461840" cy="15526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k-SK" sz="2800" b="0" strike="noStrike" spc="-1">
              <a:latin typeface="Calibri"/>
            </a:endParaRPr>
          </a:p>
        </p:txBody>
      </p:sp>
      <p:sp>
        <p:nvSpPr>
          <p:cNvPr id="23" name="PlaceHolder 4"/>
          <p:cNvSpPr>
            <a:spLocks noGrp="1"/>
          </p:cNvSpPr>
          <p:nvPr>
            <p:ph type="body"/>
          </p:nvPr>
        </p:nvSpPr>
        <p:spPr>
          <a:xfrm>
            <a:off x="1523880" y="5302800"/>
            <a:ext cx="9143640" cy="15526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k-SK" sz="2800" b="0" strike="noStrike" spc="-1">
              <a:latin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ceHolder 1"/>
          <p:cNvSpPr>
            <a:spLocks noGrp="1"/>
          </p:cNvSpPr>
          <p:nvPr>
            <p:ph type="title"/>
          </p:nvPr>
        </p:nvSpPr>
        <p:spPr>
          <a:xfrm>
            <a:off x="1523880" y="0"/>
            <a:ext cx="9143640" cy="3509640"/>
          </a:xfrm>
          <a:prstGeom prst="rect">
            <a:avLst/>
          </a:prstGeom>
        </p:spPr>
        <p:txBody>
          <a:bodyPr lIns="45720" tIns="45000" rIns="45720" bIns="45000" anchor="b">
            <a:noAutofit/>
          </a:bodyPr>
          <a:lstStyle/>
          <a:p>
            <a:pPr algn="ctr">
              <a:lnSpc>
                <a:spcPct val="90000"/>
              </a:lnSpc>
            </a:pPr>
            <a:r>
              <a:rPr lang="sk-SK" sz="6000" b="0" strike="noStrike" spc="-1">
                <a:latin typeface="Calibri Light"/>
                <a:ea typeface="Calibri Light"/>
              </a:rPr>
              <a:t>Title Text</a:t>
            </a:r>
            <a:endParaRPr lang="sk-SK" sz="6000" b="0" strike="noStrike" spc="-1">
              <a:latin typeface="Calibri"/>
            </a:endParaRPr>
          </a:p>
        </p:txBody>
      </p:sp>
      <p:sp>
        <p:nvSpPr>
          <p:cNvPr id="4" name="PlaceHolder 2"/>
          <p:cNvSpPr>
            <a:spLocks noGrp="1"/>
          </p:cNvSpPr>
          <p:nvPr>
            <p:ph type="body"/>
          </p:nvPr>
        </p:nvSpPr>
        <p:spPr>
          <a:xfrm>
            <a:off x="1523880" y="3602160"/>
            <a:ext cx="9143640" cy="3255480"/>
          </a:xfrm>
          <a:prstGeom prst="rect">
            <a:avLst/>
          </a:prstGeom>
        </p:spPr>
        <p:txBody>
          <a:bodyPr lIns="45720" tIns="45000" rIns="45720" bIns="45000">
            <a:noAutofit/>
          </a:bodyPr>
          <a:lstStyle/>
          <a:p>
            <a:pPr algn="ctr">
              <a:lnSpc>
                <a:spcPct val="90000"/>
              </a:lnSpc>
              <a:spcBef>
                <a:spcPts val="1001"/>
              </a:spcBef>
            </a:pPr>
            <a:r>
              <a:rPr lang="sk-SK" sz="2400" b="0" strike="noStrike" spc="-1">
                <a:latin typeface="Calibri"/>
                <a:ea typeface="Calibri"/>
              </a:rPr>
              <a:t>Body Level One</a:t>
            </a:r>
            <a:endParaRPr lang="sk-SK" sz="2400" b="0" strike="noStrike" spc="-1">
              <a:latin typeface="Calibri"/>
            </a:endParaRPr>
          </a:p>
          <a:p>
            <a:pPr algn="ctr">
              <a:lnSpc>
                <a:spcPct val="90000"/>
              </a:lnSpc>
              <a:spcBef>
                <a:spcPts val="1001"/>
              </a:spcBef>
            </a:pPr>
            <a:r>
              <a:rPr lang="sk-SK" sz="2400" b="0" strike="noStrike" spc="-1">
                <a:latin typeface="Calibri"/>
                <a:ea typeface="Calibri"/>
              </a:rPr>
              <a:t>Body Level Two</a:t>
            </a:r>
            <a:endParaRPr lang="sk-SK" sz="2400" b="0" strike="noStrike" spc="-1">
              <a:latin typeface="Calibri"/>
            </a:endParaRPr>
          </a:p>
          <a:p>
            <a:pPr algn="ctr">
              <a:lnSpc>
                <a:spcPct val="90000"/>
              </a:lnSpc>
              <a:spcBef>
                <a:spcPts val="1001"/>
              </a:spcBef>
            </a:pPr>
            <a:r>
              <a:rPr lang="sk-SK" sz="2400" b="0" strike="noStrike" spc="-1">
                <a:latin typeface="Calibri"/>
                <a:ea typeface="Calibri"/>
              </a:rPr>
              <a:t>Body Level Three</a:t>
            </a:r>
            <a:endParaRPr lang="sk-SK" sz="2400" b="0" strike="noStrike" spc="-1">
              <a:latin typeface="Calibri"/>
            </a:endParaRPr>
          </a:p>
          <a:p>
            <a:pPr algn="ctr">
              <a:lnSpc>
                <a:spcPct val="90000"/>
              </a:lnSpc>
              <a:spcBef>
                <a:spcPts val="1001"/>
              </a:spcBef>
            </a:pPr>
            <a:r>
              <a:rPr lang="sk-SK" sz="2400" b="0" strike="noStrike" spc="-1">
                <a:latin typeface="Calibri"/>
                <a:ea typeface="Calibri"/>
              </a:rPr>
              <a:t>Body Level Four</a:t>
            </a:r>
            <a:endParaRPr lang="sk-SK" sz="2400" b="0" strike="noStrike" spc="-1">
              <a:latin typeface="Calibri"/>
            </a:endParaRPr>
          </a:p>
          <a:p>
            <a:pPr algn="ctr">
              <a:lnSpc>
                <a:spcPct val="90000"/>
              </a:lnSpc>
              <a:spcBef>
                <a:spcPts val="1001"/>
              </a:spcBef>
            </a:pPr>
            <a:r>
              <a:rPr lang="sk-SK" sz="2400" b="0" strike="noStrike" spc="-1">
                <a:latin typeface="Calibri"/>
                <a:ea typeface="Calibri"/>
              </a:rPr>
              <a:t>Body Level Five</a:t>
            </a:r>
            <a:endParaRPr lang="sk-SK" sz="2400" b="0" strike="noStrike" spc="-1">
              <a:latin typeface="Calibri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sldNum"/>
          </p:nvPr>
        </p:nvSpPr>
        <p:spPr>
          <a:xfrm>
            <a:off x="8610480" y="6404400"/>
            <a:ext cx="2742840" cy="268920"/>
          </a:xfrm>
          <a:prstGeom prst="rect">
            <a:avLst/>
          </a:prstGeom>
        </p:spPr>
        <p:txBody>
          <a:bodyPr lIns="45720" tIns="45000" rIns="45720" bIns="45000" anchor="ctr">
            <a:noAutofit/>
          </a:bodyPr>
          <a:lstStyle/>
          <a:p>
            <a:endParaRPr lang="sk-SK" sz="24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87" r:id="rId13"/>
  </p:sldLayoutIdLst>
  <p:txStyles>
    <p:titleStyle/>
    <p:bodyStyle/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PlaceHolder 1"/>
          <p:cNvSpPr>
            <a:spLocks noGrp="1"/>
          </p:cNvSpPr>
          <p:nvPr>
            <p:ph type="title"/>
          </p:nvPr>
        </p:nvSpPr>
        <p:spPr>
          <a:xfrm>
            <a:off x="1523880" y="0"/>
            <a:ext cx="9143640" cy="350964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pPr algn="ctr">
              <a:lnSpc>
                <a:spcPct val="90000"/>
              </a:lnSpc>
            </a:pPr>
            <a:r>
              <a:rPr lang="sk-SK" sz="6000" b="0" strike="noStrike" spc="-1">
                <a:latin typeface="Calibri Light"/>
                <a:ea typeface="Calibri Light"/>
              </a:rPr>
              <a:t>Title Text</a:t>
            </a:r>
            <a:endParaRPr lang="sk-SK" sz="6000" b="0" strike="noStrike" spc="-1">
              <a:latin typeface="Calibri"/>
            </a:endParaRPr>
          </a:p>
        </p:txBody>
      </p:sp>
      <p:sp>
        <p:nvSpPr>
          <p:cNvPr id="79" name="PlaceHolder 2"/>
          <p:cNvSpPr>
            <a:spLocks noGrp="1"/>
          </p:cNvSpPr>
          <p:nvPr>
            <p:ph type="body"/>
          </p:nvPr>
        </p:nvSpPr>
        <p:spPr>
          <a:xfrm>
            <a:off x="1523880" y="3602160"/>
            <a:ext cx="9143640" cy="325548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algn="ctr">
              <a:lnSpc>
                <a:spcPct val="90000"/>
              </a:lnSpc>
              <a:spcBef>
                <a:spcPts val="1001"/>
              </a:spcBef>
            </a:pPr>
            <a:r>
              <a:rPr lang="sk-SK" sz="2400" b="0" strike="noStrike" spc="-1">
                <a:latin typeface="Calibri"/>
                <a:ea typeface="Calibri"/>
              </a:rPr>
              <a:t>Body Level One</a:t>
            </a:r>
            <a:endParaRPr lang="sk-SK" sz="2400" b="0" strike="noStrike" spc="-1">
              <a:latin typeface="Calibri"/>
            </a:endParaRPr>
          </a:p>
          <a:p>
            <a:pPr algn="ctr">
              <a:lnSpc>
                <a:spcPct val="90000"/>
              </a:lnSpc>
              <a:spcBef>
                <a:spcPts val="1001"/>
              </a:spcBef>
            </a:pPr>
            <a:r>
              <a:rPr lang="sk-SK" sz="2400" b="0" strike="noStrike" spc="-1">
                <a:latin typeface="Calibri"/>
                <a:ea typeface="Calibri"/>
              </a:rPr>
              <a:t>Body Level Two</a:t>
            </a:r>
            <a:endParaRPr lang="sk-SK" sz="2400" b="0" strike="noStrike" spc="-1">
              <a:latin typeface="Calibri"/>
            </a:endParaRPr>
          </a:p>
          <a:p>
            <a:pPr algn="ctr">
              <a:lnSpc>
                <a:spcPct val="90000"/>
              </a:lnSpc>
              <a:spcBef>
                <a:spcPts val="1001"/>
              </a:spcBef>
            </a:pPr>
            <a:r>
              <a:rPr lang="sk-SK" sz="2400" b="0" strike="noStrike" spc="-1">
                <a:latin typeface="Calibri"/>
                <a:ea typeface="Calibri"/>
              </a:rPr>
              <a:t>Body Level Three</a:t>
            </a:r>
            <a:endParaRPr lang="sk-SK" sz="2400" b="0" strike="noStrike" spc="-1">
              <a:latin typeface="Calibri"/>
            </a:endParaRPr>
          </a:p>
          <a:p>
            <a:pPr algn="ctr">
              <a:lnSpc>
                <a:spcPct val="90000"/>
              </a:lnSpc>
              <a:spcBef>
                <a:spcPts val="1001"/>
              </a:spcBef>
            </a:pPr>
            <a:r>
              <a:rPr lang="sk-SK" sz="2400" b="0" strike="noStrike" spc="-1">
                <a:latin typeface="Calibri"/>
                <a:ea typeface="Calibri"/>
              </a:rPr>
              <a:t>Body Level Four</a:t>
            </a:r>
            <a:endParaRPr lang="sk-SK" sz="2400" b="0" strike="noStrike" spc="-1">
              <a:latin typeface="Calibri"/>
            </a:endParaRPr>
          </a:p>
          <a:p>
            <a:pPr algn="ctr">
              <a:lnSpc>
                <a:spcPct val="90000"/>
              </a:lnSpc>
              <a:spcBef>
                <a:spcPts val="1001"/>
              </a:spcBef>
            </a:pPr>
            <a:r>
              <a:rPr lang="sk-SK" sz="2400" b="0" strike="noStrike" spc="-1">
                <a:latin typeface="Calibri"/>
                <a:ea typeface="Calibri"/>
              </a:rPr>
              <a:t>Body Level Five</a:t>
            </a:r>
            <a:endParaRPr lang="sk-SK" sz="2400" b="0" strike="noStrike" spc="-1">
              <a:latin typeface="Calibri"/>
            </a:endParaRPr>
          </a:p>
        </p:txBody>
      </p:sp>
      <p:sp>
        <p:nvSpPr>
          <p:cNvPr id="80" name="PlaceHolder 3"/>
          <p:cNvSpPr>
            <a:spLocks noGrp="1"/>
          </p:cNvSpPr>
          <p:nvPr>
            <p:ph type="sldNum"/>
          </p:nvPr>
        </p:nvSpPr>
        <p:spPr>
          <a:xfrm>
            <a:off x="8610480" y="6404400"/>
            <a:ext cx="2742840" cy="2689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sk-SK" sz="24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6.xml"/><Relationship Id="rId4" Type="http://schemas.openxmlformats.org/officeDocument/2006/relationships/image" Target="../media/image1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6.xml"/><Relationship Id="rId4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Relationship Id="rId4" Type="http://schemas.openxmlformats.org/officeDocument/2006/relationships/hyperlink" Target="http://project-stars.com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" name="image2.jpg"/>
          <p:cNvPicPr/>
          <p:nvPr/>
        </p:nvPicPr>
        <p:blipFill rotWithShape="1">
          <a:blip r:embed="rId2" cstate="print"/>
          <a:srcRect t="14594" b="20007"/>
          <a:stretch/>
        </p:blipFill>
        <p:spPr>
          <a:xfrm>
            <a:off x="1587482" y="5821509"/>
            <a:ext cx="9032870" cy="1036491"/>
          </a:xfrm>
          <a:prstGeom prst="rect">
            <a:avLst/>
          </a:prstGeom>
          <a:ln w="12700">
            <a:miter lim="400000"/>
          </a:ln>
        </p:spPr>
      </p:pic>
      <p:pic>
        <p:nvPicPr>
          <p:cNvPr id="60" name="image1.png"/>
          <p:cNvPicPr/>
          <p:nvPr/>
        </p:nvPicPr>
        <p:blipFill rotWithShape="1">
          <a:blip r:embed="rId3" cstate="print"/>
          <a:srcRect t="8893" b="13838"/>
          <a:stretch/>
        </p:blipFill>
        <p:spPr>
          <a:xfrm>
            <a:off x="1254255" y="0"/>
            <a:ext cx="9683489" cy="1101784"/>
          </a:xfrm>
          <a:prstGeom prst="rect">
            <a:avLst/>
          </a:prstGeom>
          <a:ln w="12700">
            <a:miter lim="400000"/>
          </a:ln>
        </p:spPr>
      </p:pic>
      <p:sp>
        <p:nvSpPr>
          <p:cNvPr id="57" name="Shape 57"/>
          <p:cNvSpPr/>
          <p:nvPr/>
        </p:nvSpPr>
        <p:spPr>
          <a:xfrm>
            <a:off x="-6761" y="1049639"/>
            <a:ext cx="12198761" cy="600681"/>
          </a:xfrm>
          <a:prstGeom prst="rect">
            <a:avLst/>
          </a:prstGeom>
          <a:solidFill>
            <a:srgbClr val="ED7D3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spAutoFit/>
          </a:bodyPr>
          <a:lstStyle/>
          <a:p>
            <a:pPr lvl="0">
              <a:lnSpc>
                <a:spcPct val="150000"/>
              </a:lnSpc>
            </a:pPr>
            <a:r>
              <a:rPr sz="800">
                <a:latin typeface="Verdana Bold"/>
                <a:ea typeface="Verdana Bold"/>
                <a:cs typeface="Verdana Bold"/>
                <a:sym typeface="Verdana Bold"/>
              </a:rPr>
              <a:t>Project:</a:t>
            </a:r>
            <a:r>
              <a:rPr sz="800">
                <a:latin typeface="Verdana"/>
                <a:ea typeface="Verdana"/>
                <a:cs typeface="Verdana"/>
                <a:sym typeface="Verdana"/>
              </a:rPr>
              <a:t> STARS (Successfully Teaching AstRonomy in Schools)		 			</a:t>
            </a:r>
          </a:p>
          <a:p>
            <a:pPr lvl="0">
              <a:lnSpc>
                <a:spcPct val="150000"/>
              </a:lnSpc>
            </a:pPr>
            <a:r>
              <a:rPr sz="800">
                <a:latin typeface="Verdana"/>
                <a:ea typeface="Verdana"/>
                <a:cs typeface="Verdana"/>
                <a:sym typeface="Verdana"/>
              </a:rPr>
              <a:t>This project has been funded with the support of the Erasmus+ Programme, K2 Action, Strategic Partnerships in School Education.</a:t>
            </a:r>
          </a:p>
          <a:p>
            <a:pPr lvl="0">
              <a:lnSpc>
                <a:spcPct val="150000"/>
              </a:lnSpc>
            </a:pPr>
            <a:r>
              <a:rPr sz="800">
                <a:latin typeface="Verdana Bold"/>
                <a:ea typeface="Verdana Bold"/>
                <a:cs typeface="Verdana Bold"/>
                <a:sym typeface="Verdana Bold"/>
              </a:rPr>
              <a:t>Project Agreement Number:</a:t>
            </a:r>
            <a:r>
              <a:rPr sz="800"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sz="800"/>
              <a:t>2017-1-SK01-KA201-035344 				</a:t>
            </a:r>
          </a:p>
        </p:txBody>
      </p:sp>
      <p:sp>
        <p:nvSpPr>
          <p:cNvPr id="58" name="Shape 58"/>
          <p:cNvSpPr/>
          <p:nvPr/>
        </p:nvSpPr>
        <p:spPr>
          <a:xfrm>
            <a:off x="-6761" y="5572490"/>
            <a:ext cx="12198761" cy="135102"/>
          </a:xfrm>
          <a:prstGeom prst="rect">
            <a:avLst/>
          </a:prstGeom>
          <a:solidFill>
            <a:srgbClr val="ED7D3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ct val="107000"/>
              </a:lnSpc>
              <a:spcBef>
                <a:spcPts val="800"/>
              </a:spcBef>
              <a:defRPr sz="900"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>
              <a:defRPr sz="1800"/>
            </a:pPr>
            <a:r>
              <a:rPr lang="en-GB" sz="900" dirty="0"/>
              <a:t>The current publication reflects only the author´s view and neither the Slovak National Agency, nor the European Commission are responsible for any use that may be made of the information it contains.</a:t>
            </a:r>
          </a:p>
        </p:txBody>
      </p:sp>
      <p:sp>
        <p:nvSpPr>
          <p:cNvPr id="59" name="Shape 59"/>
          <p:cNvSpPr/>
          <p:nvPr/>
        </p:nvSpPr>
        <p:spPr>
          <a:xfrm>
            <a:off x="-6761" y="1847151"/>
            <a:ext cx="12198761" cy="29854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9" rIns="45719">
            <a:spAutoFit/>
          </a:bodyPr>
          <a:lstStyle/>
          <a:p>
            <a:pPr lvl="0" algn="ctr"/>
            <a:r>
              <a:rPr lang="sk-SK" sz="5400" b="1" dirty="0">
                <a:solidFill>
                  <a:srgbClr val="843C0B"/>
                </a:solidFill>
                <a:latin typeface="Franklin Gothic Book"/>
                <a:ea typeface="Franklin Gothic Book"/>
                <a:cs typeface="Franklin Gothic Book"/>
                <a:sym typeface="Franklin Gothic Book"/>
              </a:rPr>
              <a:t>Tréningový program pre učiteľov (O2)</a:t>
            </a:r>
          </a:p>
          <a:p>
            <a:pPr lvl="0" algn="ctr"/>
            <a:endParaRPr lang="sk-SK" sz="1000" dirty="0"/>
          </a:p>
          <a:p>
            <a:pPr lvl="0" algn="ctr"/>
            <a:r>
              <a:rPr lang="sk-SK" sz="4400" b="1" dirty="0">
                <a:solidFill>
                  <a:srgbClr val="002060"/>
                </a:solidFill>
              </a:rPr>
              <a:t>Modul #9</a:t>
            </a:r>
          </a:p>
          <a:p>
            <a:pPr lvl="0" algn="ctr"/>
            <a:r>
              <a:rPr lang="sk-SK" sz="4000" b="1" u="sng" dirty="0">
                <a:solidFill>
                  <a:srgbClr val="002060"/>
                </a:solidFill>
              </a:rPr>
              <a:t>Vesmír </a:t>
            </a:r>
            <a:br>
              <a:rPr lang="sk-SK" sz="4000" b="1" dirty="0">
                <a:solidFill>
                  <a:srgbClr val="002060"/>
                </a:solidFill>
              </a:rPr>
            </a:br>
            <a:endParaRPr lang="sk-SK" sz="40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62189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CustomShape 1"/>
          <p:cNvSpPr/>
          <p:nvPr/>
        </p:nvSpPr>
        <p:spPr>
          <a:xfrm>
            <a:off x="-6840" y="5572440"/>
            <a:ext cx="12198240" cy="292680"/>
          </a:xfrm>
          <a:prstGeom prst="rect">
            <a:avLst/>
          </a:prstGeom>
          <a:solidFill>
            <a:srgbClr val="ED7D31"/>
          </a:solidFill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spAutoFit/>
          </a:bodyPr>
          <a:lstStyle/>
          <a:p>
            <a:pPr>
              <a:lnSpc>
                <a:spcPct val="107000"/>
              </a:lnSpc>
              <a:spcBef>
                <a:spcPts val="799"/>
              </a:spcBef>
            </a:pPr>
            <a:r>
              <a:rPr lang="sk-SK" sz="900" b="0" strike="noStrike" spc="-1">
                <a:latin typeface="Verdana"/>
                <a:ea typeface="Verdana"/>
              </a:rPr>
              <a:t>Táto publikácia (dokument) reprezentuje výlučne názor autora a SAAIC – Národná agentúra programu Erasmus+ ani Európska komisia nezodpovedajú za akékoľvek použitie informácií obsiahnutých v tejto publikácii (dokumente).</a:t>
            </a:r>
            <a:endParaRPr lang="sk-SK" sz="900" b="0" strike="noStrike" spc="-1">
              <a:latin typeface="Arial"/>
            </a:endParaRPr>
          </a:p>
        </p:txBody>
      </p:sp>
      <p:pic>
        <p:nvPicPr>
          <p:cNvPr id="202" name="image1.png"/>
          <p:cNvPicPr/>
          <p:nvPr/>
        </p:nvPicPr>
        <p:blipFill>
          <a:blip r:embed="rId2"/>
          <a:stretch/>
        </p:blipFill>
        <p:spPr>
          <a:xfrm>
            <a:off x="-6840" y="-11880"/>
            <a:ext cx="12198240" cy="1061280"/>
          </a:xfrm>
          <a:prstGeom prst="rect">
            <a:avLst/>
          </a:prstGeom>
          <a:ln w="12600">
            <a:noFill/>
          </a:ln>
        </p:spPr>
      </p:pic>
      <p:pic>
        <p:nvPicPr>
          <p:cNvPr id="203" name="image2.jpg"/>
          <p:cNvPicPr/>
          <p:nvPr/>
        </p:nvPicPr>
        <p:blipFill>
          <a:blip r:embed="rId3"/>
          <a:stretch/>
        </p:blipFill>
        <p:spPr>
          <a:xfrm>
            <a:off x="-6840" y="5799960"/>
            <a:ext cx="12198240" cy="1051560"/>
          </a:xfrm>
          <a:prstGeom prst="rect">
            <a:avLst/>
          </a:prstGeom>
          <a:ln w="12600">
            <a:noFill/>
          </a:ln>
        </p:spPr>
      </p:pic>
      <p:sp>
        <p:nvSpPr>
          <p:cNvPr id="204" name="CustomShape 2"/>
          <p:cNvSpPr/>
          <p:nvPr/>
        </p:nvSpPr>
        <p:spPr>
          <a:xfrm>
            <a:off x="261360" y="836640"/>
            <a:ext cx="11684880" cy="759960"/>
          </a:xfrm>
          <a:prstGeom prst="rect">
            <a:avLst/>
          </a:prstGeom>
          <a:noFill/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45720" tIns="45000" rIns="4572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sk-SK" sz="4400" b="0" u="sng" strike="noStrike" spc="-1">
                <a:solidFill>
                  <a:srgbClr val="002060"/>
                </a:solidFill>
                <a:uFillTx/>
                <a:latin typeface="Calibri"/>
                <a:ea typeface="Calibri"/>
              </a:rPr>
              <a:t>Zoznam praktických cvičení</a:t>
            </a:r>
            <a:endParaRPr lang="sk-SK" sz="4400" b="0" strike="noStrike" spc="-1">
              <a:latin typeface="Arial"/>
            </a:endParaRPr>
          </a:p>
        </p:txBody>
      </p:sp>
      <p:sp>
        <p:nvSpPr>
          <p:cNvPr id="205" name="CustomShape 3"/>
          <p:cNvSpPr/>
          <p:nvPr/>
        </p:nvSpPr>
        <p:spPr>
          <a:xfrm>
            <a:off x="261360" y="1941120"/>
            <a:ext cx="11684880" cy="1198875"/>
          </a:xfrm>
          <a:prstGeom prst="rect">
            <a:avLst/>
          </a:prstGeom>
          <a:noFill/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45720" tIns="45000" rIns="45720" bIns="45000">
            <a:spAutoFit/>
          </a:bodyPr>
          <a:lstStyle/>
          <a:p>
            <a:pPr marL="1486080" indent="-1485720">
              <a:lnSpc>
                <a:spcPct val="100000"/>
              </a:lnSpc>
              <a:buClr>
                <a:srgbClr val="031169"/>
              </a:buClr>
              <a:buFont typeface="StarSymbol"/>
              <a:buAutoNum type="arabicPeriod"/>
            </a:pPr>
            <a:r>
              <a:rPr lang="sk-SK" sz="3600" b="0" strike="noStrike" spc="-1" dirty="0" err="1">
                <a:solidFill>
                  <a:srgbClr val="031169"/>
                </a:solidFill>
                <a:latin typeface="Calibri"/>
                <a:ea typeface="Calibri"/>
              </a:rPr>
              <a:t>Hubbleov</a:t>
            </a:r>
            <a:r>
              <a:rPr lang="sk-SK" sz="3600" b="0" strike="noStrike" spc="-1" dirty="0">
                <a:solidFill>
                  <a:srgbClr val="031169"/>
                </a:solidFill>
                <a:latin typeface="Calibri"/>
                <a:ea typeface="Calibri"/>
              </a:rPr>
              <a:t> zákon </a:t>
            </a:r>
            <a:endParaRPr lang="sk-SK" sz="3600" b="0" strike="noStrike" spc="-1" dirty="0">
              <a:latin typeface="Arial"/>
            </a:endParaRPr>
          </a:p>
          <a:p>
            <a:pPr marL="1486080" indent="-1485720">
              <a:lnSpc>
                <a:spcPct val="100000"/>
              </a:lnSpc>
              <a:buClr>
                <a:srgbClr val="031169"/>
              </a:buClr>
              <a:buFont typeface="StarSymbol"/>
              <a:buAutoNum type="arabicPeriod"/>
            </a:pPr>
            <a:r>
              <a:rPr lang="sk-SK" sz="3600" b="0" strike="noStrike" spc="-1" dirty="0">
                <a:solidFill>
                  <a:srgbClr val="031169"/>
                </a:solidFill>
                <a:latin typeface="Calibri"/>
                <a:ea typeface="Calibri"/>
              </a:rPr>
              <a:t>Rozpínajúci sa vesmír</a:t>
            </a:r>
            <a:endParaRPr lang="sk-SK" sz="3600" b="0" strike="noStrike" spc="-1" dirty="0">
              <a:latin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CustomShape 1"/>
          <p:cNvSpPr/>
          <p:nvPr/>
        </p:nvSpPr>
        <p:spPr>
          <a:xfrm>
            <a:off x="-6840" y="5572440"/>
            <a:ext cx="12198240" cy="292680"/>
          </a:xfrm>
          <a:prstGeom prst="rect">
            <a:avLst/>
          </a:prstGeom>
          <a:solidFill>
            <a:srgbClr val="ED7D31"/>
          </a:solidFill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spAutoFit/>
          </a:bodyPr>
          <a:lstStyle/>
          <a:p>
            <a:pPr>
              <a:lnSpc>
                <a:spcPct val="107000"/>
              </a:lnSpc>
              <a:spcBef>
                <a:spcPts val="799"/>
              </a:spcBef>
            </a:pPr>
            <a:r>
              <a:rPr lang="sk-SK" sz="900" b="0" strike="noStrike" spc="-1">
                <a:latin typeface="Verdana"/>
                <a:ea typeface="Verdana"/>
              </a:rPr>
              <a:t>Táto publikácia (dokument) reprezentuje výlučne názor autora a SAAIC – Národná agentúra programu Erasmus+ ani Európska komisia nezodpovedajú za akékoľvek použitie informácií obsiahnutých v tejto publikácii (dokumente).</a:t>
            </a:r>
            <a:endParaRPr lang="sk-SK" sz="900" b="0" strike="noStrike" spc="-1">
              <a:latin typeface="Arial"/>
            </a:endParaRPr>
          </a:p>
        </p:txBody>
      </p:sp>
      <p:pic>
        <p:nvPicPr>
          <p:cNvPr id="212" name="image1.png"/>
          <p:cNvPicPr/>
          <p:nvPr/>
        </p:nvPicPr>
        <p:blipFill>
          <a:blip r:embed="rId2"/>
          <a:stretch/>
        </p:blipFill>
        <p:spPr>
          <a:xfrm>
            <a:off x="-6840" y="-11880"/>
            <a:ext cx="12198240" cy="1061280"/>
          </a:xfrm>
          <a:prstGeom prst="rect">
            <a:avLst/>
          </a:prstGeom>
          <a:ln w="12600">
            <a:noFill/>
          </a:ln>
        </p:spPr>
      </p:pic>
      <p:pic>
        <p:nvPicPr>
          <p:cNvPr id="213" name="image2.jpg"/>
          <p:cNvPicPr/>
          <p:nvPr/>
        </p:nvPicPr>
        <p:blipFill>
          <a:blip r:embed="rId3"/>
          <a:stretch/>
        </p:blipFill>
        <p:spPr>
          <a:xfrm>
            <a:off x="-6840" y="5799960"/>
            <a:ext cx="12198240" cy="1051560"/>
          </a:xfrm>
          <a:prstGeom prst="rect">
            <a:avLst/>
          </a:prstGeom>
          <a:ln w="12600">
            <a:noFill/>
          </a:ln>
        </p:spPr>
      </p:pic>
      <p:sp>
        <p:nvSpPr>
          <p:cNvPr id="214" name="CustomShape 2"/>
          <p:cNvSpPr/>
          <p:nvPr/>
        </p:nvSpPr>
        <p:spPr>
          <a:xfrm>
            <a:off x="261360" y="836640"/>
            <a:ext cx="11684880" cy="759960"/>
          </a:xfrm>
          <a:prstGeom prst="rect">
            <a:avLst/>
          </a:prstGeom>
          <a:noFill/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45720" tIns="45000" rIns="4572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sk-SK" sz="4400" b="0" u="sng" strike="noStrike" spc="-1">
                <a:solidFill>
                  <a:srgbClr val="44546A"/>
                </a:solidFill>
                <a:uFillTx/>
                <a:latin typeface="Calibri"/>
                <a:ea typeface="Calibri"/>
              </a:rPr>
              <a:t>Praktické cvičenie 1. Hubblov zákon</a:t>
            </a:r>
            <a:endParaRPr lang="sk-SK" sz="4400" b="0" strike="noStrike" spc="-1">
              <a:latin typeface="Arial"/>
            </a:endParaRPr>
          </a:p>
        </p:txBody>
      </p:sp>
      <p:sp>
        <p:nvSpPr>
          <p:cNvPr id="215" name="CustomShape 3"/>
          <p:cNvSpPr/>
          <p:nvPr/>
        </p:nvSpPr>
        <p:spPr>
          <a:xfrm>
            <a:off x="239400" y="1872000"/>
            <a:ext cx="11560320" cy="3161880"/>
          </a:xfrm>
          <a:prstGeom prst="rect">
            <a:avLst/>
          </a:prstGeom>
          <a:noFill/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45720" tIns="45000" rIns="45720" bIns="45000">
            <a:spAutoFit/>
          </a:bodyPr>
          <a:lstStyle/>
          <a:p>
            <a:pPr>
              <a:lnSpc>
                <a:spcPct val="120000"/>
              </a:lnSpc>
            </a:pPr>
            <a:r>
              <a:rPr lang="sk-SK" sz="2800" b="0" strike="noStrike" spc="-1">
                <a:solidFill>
                  <a:srgbClr val="002060"/>
                </a:solidFill>
                <a:latin typeface="Calibri"/>
                <a:ea typeface="Calibri"/>
              </a:rPr>
              <a:t>Metodická časť: Úvod do grafického zobrazenia Hubbleovho zákona - téma 1, cvičenie 1.</a:t>
            </a:r>
            <a:endParaRPr lang="sk-SK" sz="2800" b="0" strike="noStrike" spc="-1">
              <a:latin typeface="Arial"/>
            </a:endParaRPr>
          </a:p>
          <a:p>
            <a:pPr>
              <a:lnSpc>
                <a:spcPct val="120000"/>
              </a:lnSpc>
            </a:pPr>
            <a:r>
              <a:rPr lang="sk-SK" sz="2800" b="0" strike="noStrike" spc="-1">
                <a:solidFill>
                  <a:srgbClr val="002060"/>
                </a:solidFill>
                <a:latin typeface="Calibri"/>
                <a:ea typeface="Calibri"/>
              </a:rPr>
              <a:t>Pomôcky a materiály: Vytlačený graf zobrazujúci Hubbleov zákon.</a:t>
            </a:r>
            <a:endParaRPr lang="sk-SK" sz="2800" b="0" strike="noStrike" spc="-1">
              <a:latin typeface="Arial"/>
            </a:endParaRPr>
          </a:p>
          <a:p>
            <a:pPr>
              <a:lnSpc>
                <a:spcPct val="120000"/>
              </a:lnSpc>
            </a:pPr>
            <a:r>
              <a:rPr lang="sk-SK" sz="2800" b="0" strike="noStrike" spc="-1">
                <a:solidFill>
                  <a:srgbClr val="002060"/>
                </a:solidFill>
                <a:latin typeface="Calibri"/>
                <a:ea typeface="Calibri"/>
              </a:rPr>
              <a:t>Postup: Žiaci skúmajú graf Hubbleovho zákona, ktorý im bol poskytnutý, určujú veľkosť osí a ich rozmery. Za pomoci učiteľa sa upresňujú pojmy a zavádza sa tzv. Hubblova konštanta. Žiaci vyplnia danú tabuľku.</a:t>
            </a:r>
            <a:endParaRPr lang="sk-SK" sz="28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CustomShape 1"/>
          <p:cNvSpPr/>
          <p:nvPr/>
        </p:nvSpPr>
        <p:spPr>
          <a:xfrm>
            <a:off x="-6840" y="5572440"/>
            <a:ext cx="12198240" cy="292680"/>
          </a:xfrm>
          <a:prstGeom prst="rect">
            <a:avLst/>
          </a:prstGeom>
          <a:solidFill>
            <a:srgbClr val="ED7D31"/>
          </a:solidFill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spAutoFit/>
          </a:bodyPr>
          <a:lstStyle/>
          <a:p>
            <a:pPr>
              <a:lnSpc>
                <a:spcPct val="107000"/>
              </a:lnSpc>
              <a:spcBef>
                <a:spcPts val="799"/>
              </a:spcBef>
            </a:pPr>
            <a:r>
              <a:rPr lang="sk-SK" sz="900" b="0" strike="noStrike" spc="-1">
                <a:latin typeface="Verdana"/>
                <a:ea typeface="Verdana"/>
              </a:rPr>
              <a:t>Táto publikácia (dokument) reprezentuje výlučne názor autora a SAAIC – Národná agentúra programu Erasmus+ ani Európska komisia nezodpovedajú za akékoľvek použitie informácií obsiahnutých v tejto publikácii (dokumente).</a:t>
            </a:r>
            <a:endParaRPr lang="sk-SK" sz="900" b="0" strike="noStrike" spc="-1">
              <a:latin typeface="Arial"/>
            </a:endParaRPr>
          </a:p>
        </p:txBody>
      </p:sp>
      <p:pic>
        <p:nvPicPr>
          <p:cNvPr id="217" name="image1.png"/>
          <p:cNvPicPr/>
          <p:nvPr/>
        </p:nvPicPr>
        <p:blipFill>
          <a:blip r:embed="rId2"/>
          <a:stretch/>
        </p:blipFill>
        <p:spPr>
          <a:xfrm>
            <a:off x="-6840" y="-11880"/>
            <a:ext cx="12198240" cy="1061280"/>
          </a:xfrm>
          <a:prstGeom prst="rect">
            <a:avLst/>
          </a:prstGeom>
          <a:ln w="12600">
            <a:noFill/>
          </a:ln>
        </p:spPr>
      </p:pic>
      <p:pic>
        <p:nvPicPr>
          <p:cNvPr id="218" name="image2.jpg"/>
          <p:cNvPicPr/>
          <p:nvPr/>
        </p:nvPicPr>
        <p:blipFill>
          <a:blip r:embed="rId3"/>
          <a:stretch/>
        </p:blipFill>
        <p:spPr>
          <a:xfrm>
            <a:off x="-6840" y="5799960"/>
            <a:ext cx="12198240" cy="1051560"/>
          </a:xfrm>
          <a:prstGeom prst="rect">
            <a:avLst/>
          </a:prstGeom>
          <a:ln w="12600">
            <a:noFill/>
          </a:ln>
        </p:spPr>
      </p:pic>
      <p:pic>
        <p:nvPicPr>
          <p:cNvPr id="219" name="image5.png"/>
          <p:cNvPicPr/>
          <p:nvPr/>
        </p:nvPicPr>
        <p:blipFill>
          <a:blip r:embed="rId4"/>
          <a:stretch/>
        </p:blipFill>
        <p:spPr>
          <a:xfrm>
            <a:off x="2427840" y="947880"/>
            <a:ext cx="6589800" cy="4458240"/>
          </a:xfrm>
          <a:prstGeom prst="rect">
            <a:avLst/>
          </a:prstGeom>
          <a:ln w="12600"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CustomShape 1"/>
          <p:cNvSpPr/>
          <p:nvPr/>
        </p:nvSpPr>
        <p:spPr>
          <a:xfrm>
            <a:off x="-6840" y="5572440"/>
            <a:ext cx="12198240" cy="292680"/>
          </a:xfrm>
          <a:prstGeom prst="rect">
            <a:avLst/>
          </a:prstGeom>
          <a:solidFill>
            <a:srgbClr val="ED7D31"/>
          </a:solidFill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spAutoFit/>
          </a:bodyPr>
          <a:lstStyle/>
          <a:p>
            <a:pPr>
              <a:lnSpc>
                <a:spcPct val="107000"/>
              </a:lnSpc>
              <a:spcBef>
                <a:spcPts val="799"/>
              </a:spcBef>
            </a:pPr>
            <a:r>
              <a:rPr lang="sk-SK" sz="900" b="0" strike="noStrike" spc="-1">
                <a:latin typeface="Verdana"/>
                <a:ea typeface="Verdana"/>
              </a:rPr>
              <a:t>Táto publikácia (dokument) reprezentuje výlučne názor autora a SAAIC – Národná agentúra programu Erasmus+ ani Európska komisia nezodpovedajú za akékoľvek použitie informácií obsiahnutých v tejto publikácii (dokumente).</a:t>
            </a:r>
            <a:endParaRPr lang="sk-SK" sz="900" b="0" strike="noStrike" spc="-1">
              <a:latin typeface="Arial"/>
            </a:endParaRPr>
          </a:p>
        </p:txBody>
      </p:sp>
      <p:pic>
        <p:nvPicPr>
          <p:cNvPr id="221" name="image1.png"/>
          <p:cNvPicPr/>
          <p:nvPr/>
        </p:nvPicPr>
        <p:blipFill>
          <a:blip r:embed="rId2"/>
          <a:stretch/>
        </p:blipFill>
        <p:spPr>
          <a:xfrm>
            <a:off x="-6840" y="-11880"/>
            <a:ext cx="12198240" cy="1061280"/>
          </a:xfrm>
          <a:prstGeom prst="rect">
            <a:avLst/>
          </a:prstGeom>
          <a:ln w="12600">
            <a:noFill/>
          </a:ln>
        </p:spPr>
      </p:pic>
      <p:pic>
        <p:nvPicPr>
          <p:cNvPr id="222" name="image2.jpg"/>
          <p:cNvPicPr/>
          <p:nvPr/>
        </p:nvPicPr>
        <p:blipFill>
          <a:blip r:embed="rId3"/>
          <a:stretch/>
        </p:blipFill>
        <p:spPr>
          <a:xfrm>
            <a:off x="-6840" y="5799960"/>
            <a:ext cx="12198240" cy="1051560"/>
          </a:xfrm>
          <a:prstGeom prst="rect">
            <a:avLst/>
          </a:prstGeom>
          <a:ln w="12600">
            <a:noFill/>
          </a:ln>
        </p:spPr>
      </p:pic>
      <p:graphicFrame>
        <p:nvGraphicFramePr>
          <p:cNvPr id="223" name="Table 2"/>
          <p:cNvGraphicFramePr/>
          <p:nvPr/>
        </p:nvGraphicFramePr>
        <p:xfrm>
          <a:off x="646560" y="898560"/>
          <a:ext cx="10609920" cy="4451636"/>
        </p:xfrm>
        <a:graphic>
          <a:graphicData uri="http://schemas.openxmlformats.org/drawingml/2006/table">
            <a:tbl>
              <a:tblPr/>
              <a:tblGrid>
                <a:gridCol w="50446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652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3652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799"/>
                        </a:spcBef>
                      </a:pPr>
                      <a:r>
                        <a:rPr lang="sk-SK" sz="1200" b="0" strike="noStrike" spc="-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USMERŇUJÚCE OTÁZKY</a:t>
                      </a:r>
                      <a:endParaRPr lang="sk-SK" sz="1200" b="0" strike="noStrike" spc="-1">
                        <a:latin typeface="Arial"/>
                      </a:endParaRPr>
                    </a:p>
                  </a:txBody>
                  <a:tcPr marL="20520" marR="205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799"/>
                        </a:spcBef>
                      </a:pPr>
                      <a:r>
                        <a:rPr lang="sk-SK" sz="700" b="0" strike="noStrike" spc="-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ODPOVEDE</a:t>
                      </a:r>
                      <a:endParaRPr lang="sk-SK" sz="700" b="0" strike="noStrike" spc="-1">
                        <a:latin typeface="Arial"/>
                      </a:endParaRPr>
                    </a:p>
                  </a:txBody>
                  <a:tcPr marL="20520" marR="205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324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799"/>
                        </a:spcBef>
                      </a:pPr>
                      <a:r>
                        <a:rPr lang="sk-SK" sz="1400" b="0" strike="noStrike" spc="-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Aké hodnoty sú zobrazené na súradnici x?</a:t>
                      </a:r>
                      <a:endParaRPr lang="sk-SK" sz="14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07000"/>
                        </a:lnSpc>
                        <a:spcBef>
                          <a:spcPts val="799"/>
                        </a:spcBef>
                      </a:pPr>
                      <a:r>
                        <a:rPr lang="sk-SK" sz="1400" b="0" strike="noStrike" spc="-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Aké sú merné jednotky?</a:t>
                      </a:r>
                      <a:endParaRPr lang="sk-SK" sz="14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15000"/>
                        </a:lnSpc>
                        <a:spcBef>
                          <a:spcPts val="700"/>
                        </a:spcBef>
                      </a:pPr>
                      <a:r>
                        <a:rPr lang="sk-SK" sz="1400" b="0" strike="noStrike" spc="-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Ako (akým spôsobom) môžu vedci zmerať tieto hodnoty?</a:t>
                      </a:r>
                      <a:endParaRPr lang="sk-SK" sz="1400" b="0" strike="noStrike" spc="-1">
                        <a:latin typeface="Arial"/>
                      </a:endParaRPr>
                    </a:p>
                  </a:txBody>
                  <a:tcPr marL="20520" marR="205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799"/>
                        </a:spcBef>
                      </a:pPr>
                      <a:r>
                        <a:rPr lang="sk-SK" sz="700" b="0" strike="noStrike" spc="-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 </a:t>
                      </a:r>
                      <a:endParaRPr lang="sk-SK" sz="700" b="0" strike="noStrike" spc="-1">
                        <a:latin typeface="Arial"/>
                      </a:endParaRPr>
                    </a:p>
                  </a:txBody>
                  <a:tcPr marL="20520" marR="205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1208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799"/>
                        </a:spcBef>
                      </a:pPr>
                      <a:r>
                        <a:rPr lang="sk-SK" sz="1400" b="0" strike="noStrike" spc="-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Aké hodnoty sú zobrazené na súradnici y?</a:t>
                      </a:r>
                      <a:endParaRPr lang="sk-SK" sz="14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15000"/>
                        </a:lnSpc>
                        <a:spcBef>
                          <a:spcPts val="700"/>
                        </a:spcBef>
                      </a:pPr>
                      <a:r>
                        <a:rPr lang="sk-SK" sz="1400" b="0" strike="noStrike" spc="-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Ako (akým spôsobom) môžu vedci zmerať tieto hodnoty?</a:t>
                      </a:r>
                      <a:endParaRPr lang="sk-SK" sz="1400" b="0" strike="noStrike" spc="-1">
                        <a:latin typeface="Arial"/>
                      </a:endParaRPr>
                    </a:p>
                  </a:txBody>
                  <a:tcPr marL="20520" marR="205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799"/>
                        </a:spcBef>
                      </a:pPr>
                      <a:r>
                        <a:rPr lang="sk-SK" sz="700" b="0" strike="noStrike" spc="-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 </a:t>
                      </a:r>
                      <a:endParaRPr lang="sk-SK" sz="700" b="0" strike="noStrike" spc="-1">
                        <a:latin typeface="Arial"/>
                      </a:endParaRPr>
                    </a:p>
                  </a:txBody>
                  <a:tcPr marL="20520" marR="205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488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799"/>
                        </a:spcBef>
                      </a:pPr>
                      <a:r>
                        <a:rPr lang="sk-SK" sz="1400" b="0" strike="noStrike" spc="-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Podľa vás, ktorá z týchto dvoch hodnôt je ťažšie merateľná?</a:t>
                      </a:r>
                      <a:endParaRPr lang="sk-SK" sz="1400" b="0" strike="noStrike" spc="-1">
                        <a:latin typeface="Arial"/>
                      </a:endParaRPr>
                    </a:p>
                  </a:txBody>
                  <a:tcPr marL="20520" marR="205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799"/>
                        </a:spcBef>
                      </a:pPr>
                      <a:r>
                        <a:rPr lang="sk-SK" sz="700" b="0" strike="noStrike" spc="-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 </a:t>
                      </a:r>
                      <a:endParaRPr lang="sk-SK" sz="700" b="0" strike="noStrike" spc="-1">
                        <a:latin typeface="Arial"/>
                      </a:endParaRPr>
                    </a:p>
                  </a:txBody>
                  <a:tcPr marL="20520" marR="205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816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799"/>
                        </a:spcBef>
                      </a:pPr>
                      <a:r>
                        <a:rPr lang="sk-SK" sz="1400" b="0" strike="noStrike" spc="-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Aká je hodnota veličiny vyobrazenej na grafe?</a:t>
                      </a:r>
                      <a:endParaRPr lang="sk-SK" sz="1400" b="0" strike="noStrike" spc="-1">
                        <a:latin typeface="Arial"/>
                      </a:endParaRPr>
                    </a:p>
                  </a:txBody>
                  <a:tcPr marL="20520" marR="205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799"/>
                        </a:spcBef>
                      </a:pPr>
                      <a:r>
                        <a:rPr lang="sk-SK" sz="700" b="0" strike="noStrike" spc="-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 </a:t>
                      </a:r>
                      <a:endParaRPr lang="sk-SK" sz="700" b="0" strike="noStrike" spc="-1">
                        <a:latin typeface="Arial"/>
                      </a:endParaRPr>
                    </a:p>
                  </a:txBody>
                  <a:tcPr marL="20520" marR="205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816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799"/>
                        </a:spcBef>
                      </a:pPr>
                      <a:r>
                        <a:rPr lang="sk-SK" sz="1400" b="0" strike="noStrike" spc="-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Čo si myslíte, čo predstavuje veličina vyobrazená na grafe?</a:t>
                      </a:r>
                      <a:endParaRPr lang="sk-SK" sz="1400" b="0" strike="noStrike" spc="-1">
                        <a:latin typeface="Arial"/>
                      </a:endParaRPr>
                    </a:p>
                  </a:txBody>
                  <a:tcPr marL="20520" marR="205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799"/>
                        </a:spcBef>
                      </a:pPr>
                      <a:r>
                        <a:rPr lang="sk-SK" sz="700" b="0" strike="noStrike" spc="-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 </a:t>
                      </a:r>
                      <a:endParaRPr lang="sk-SK" sz="700" b="0" strike="noStrike" spc="-1">
                        <a:latin typeface="Arial"/>
                      </a:endParaRPr>
                    </a:p>
                  </a:txBody>
                  <a:tcPr marL="20520" marR="205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068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799"/>
                        </a:spcBef>
                      </a:pPr>
                      <a:r>
                        <a:rPr lang="sk-SK" sz="1400" b="0" strike="noStrike" spc="-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A aká by bola hodnota veličiny, ktorá je nepriamo úmerná veličine na grafe?</a:t>
                      </a:r>
                      <a:endParaRPr lang="sk-SK" sz="14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07000"/>
                        </a:lnSpc>
                        <a:spcBef>
                          <a:spcPts val="799"/>
                        </a:spcBef>
                      </a:pPr>
                      <a:r>
                        <a:rPr lang="sk-SK" sz="1400" b="0" strike="noStrike" spc="-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Môžeme použiť túto novú veličinu na získanie lepšej predstavy o Vesmíre? Ak áno - prečo, ak nie - prečo?</a:t>
                      </a:r>
                      <a:endParaRPr lang="sk-SK" sz="1400" b="0" strike="noStrike" spc="-1">
                        <a:latin typeface="Arial"/>
                      </a:endParaRPr>
                    </a:p>
                  </a:txBody>
                  <a:tcPr marL="20520" marR="205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799"/>
                        </a:spcBef>
                      </a:pPr>
                      <a:r>
                        <a:rPr lang="sk-SK" sz="700" b="0" strike="noStrike" spc="-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 </a:t>
                      </a:r>
                      <a:endParaRPr lang="sk-SK" sz="700" b="0" strike="noStrike" spc="-1">
                        <a:latin typeface="Arial"/>
                      </a:endParaRPr>
                    </a:p>
                  </a:txBody>
                  <a:tcPr marL="20520" marR="205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CustomShape 1"/>
          <p:cNvSpPr/>
          <p:nvPr/>
        </p:nvSpPr>
        <p:spPr>
          <a:xfrm>
            <a:off x="-6840" y="5572440"/>
            <a:ext cx="12198240" cy="292680"/>
          </a:xfrm>
          <a:prstGeom prst="rect">
            <a:avLst/>
          </a:prstGeom>
          <a:solidFill>
            <a:srgbClr val="ED7D31"/>
          </a:solidFill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spAutoFit/>
          </a:bodyPr>
          <a:lstStyle/>
          <a:p>
            <a:pPr>
              <a:lnSpc>
                <a:spcPct val="107000"/>
              </a:lnSpc>
              <a:spcBef>
                <a:spcPts val="799"/>
              </a:spcBef>
            </a:pPr>
            <a:r>
              <a:rPr lang="sk-SK" sz="900" b="0" strike="noStrike" spc="-1">
                <a:latin typeface="Verdana"/>
                <a:ea typeface="Verdana"/>
              </a:rPr>
              <a:t>Táto publikácia (dokument) reprezentuje výlučne názor autora a SAAIC – Národná agentúra programu Erasmus+ ani Európska komisia nezodpovedajú za akékoľvek použitie informácií obsiahnutých v tejto publikácii (dokumente).</a:t>
            </a:r>
            <a:endParaRPr lang="sk-SK" sz="900" b="0" strike="noStrike" spc="-1">
              <a:latin typeface="Arial"/>
            </a:endParaRPr>
          </a:p>
        </p:txBody>
      </p:sp>
      <p:pic>
        <p:nvPicPr>
          <p:cNvPr id="225" name="image1.png"/>
          <p:cNvPicPr/>
          <p:nvPr/>
        </p:nvPicPr>
        <p:blipFill>
          <a:blip r:embed="rId2"/>
          <a:stretch/>
        </p:blipFill>
        <p:spPr>
          <a:xfrm>
            <a:off x="-6840" y="-11880"/>
            <a:ext cx="12198240" cy="1061280"/>
          </a:xfrm>
          <a:prstGeom prst="rect">
            <a:avLst/>
          </a:prstGeom>
          <a:ln w="12600">
            <a:noFill/>
          </a:ln>
        </p:spPr>
      </p:pic>
      <p:pic>
        <p:nvPicPr>
          <p:cNvPr id="226" name="image2.jpg"/>
          <p:cNvPicPr/>
          <p:nvPr/>
        </p:nvPicPr>
        <p:blipFill>
          <a:blip r:embed="rId3"/>
          <a:stretch/>
        </p:blipFill>
        <p:spPr>
          <a:xfrm>
            <a:off x="-6840" y="5799960"/>
            <a:ext cx="12198240" cy="1051560"/>
          </a:xfrm>
          <a:prstGeom prst="rect">
            <a:avLst/>
          </a:prstGeom>
          <a:ln w="12600">
            <a:noFill/>
          </a:ln>
        </p:spPr>
      </p:pic>
      <p:sp>
        <p:nvSpPr>
          <p:cNvPr id="227" name="CustomShape 2"/>
          <p:cNvSpPr/>
          <p:nvPr/>
        </p:nvSpPr>
        <p:spPr>
          <a:xfrm>
            <a:off x="354960" y="592200"/>
            <a:ext cx="11684880" cy="760680"/>
          </a:xfrm>
          <a:prstGeom prst="rect">
            <a:avLst/>
          </a:prstGeom>
          <a:noFill/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45720" tIns="45000" rIns="4572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sk-SK" sz="4400" b="0" u="sng" strike="noStrike" spc="-1">
                <a:solidFill>
                  <a:srgbClr val="44546A"/>
                </a:solidFill>
                <a:uFillTx/>
                <a:latin typeface="Calibri"/>
                <a:ea typeface="Calibri"/>
              </a:rPr>
              <a:t>Praktické cvičenie 2. Rozpínajúci sa vesmír.</a:t>
            </a:r>
            <a:endParaRPr lang="sk-SK" sz="4400" b="0" strike="noStrike" spc="-1">
              <a:latin typeface="Arial"/>
            </a:endParaRPr>
          </a:p>
        </p:txBody>
      </p:sp>
      <p:sp>
        <p:nvSpPr>
          <p:cNvPr id="228" name="CustomShape 3"/>
          <p:cNvSpPr/>
          <p:nvPr/>
        </p:nvSpPr>
        <p:spPr>
          <a:xfrm>
            <a:off x="354960" y="2129760"/>
            <a:ext cx="11684880" cy="3501720"/>
          </a:xfrm>
          <a:prstGeom prst="rect">
            <a:avLst/>
          </a:prstGeom>
          <a:noFill/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45720" tIns="45000" rIns="4572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sk-SK" sz="3200" b="0" strike="noStrike" spc="-1">
                <a:solidFill>
                  <a:srgbClr val="002060"/>
                </a:solidFill>
                <a:latin typeface="Calibri"/>
                <a:ea typeface="Calibri"/>
              </a:rPr>
              <a:t>Metodická časť: vytvoriť model rozpínajúceho sa Vesmíru, téma 1, cvičenie 2.</a:t>
            </a:r>
            <a:endParaRPr lang="sk-SK" sz="32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sk-SK" sz="3200" b="0" strike="noStrike" spc="-1">
                <a:solidFill>
                  <a:srgbClr val="002060"/>
                </a:solidFill>
                <a:latin typeface="Calibri"/>
                <a:ea typeface="Calibri"/>
              </a:rPr>
              <a:t>Materiál a pomôcky: 1 veľký balón, 4 papiere s rozmermi 2 x 30 cm, ohybné právitko, 1 fixka, zápisník na zaznamenávanie výsledkov - tzv. vedecký denník, nožnice, ceruzka alebo pero, väčšie sponky na papier</a:t>
            </a:r>
            <a:endParaRPr lang="sk-SK" sz="32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sk-SK" sz="3200" b="0" strike="noStrike" spc="-1">
                <a:solidFill>
                  <a:srgbClr val="002060"/>
                </a:solidFill>
                <a:latin typeface="Calibri"/>
                <a:ea typeface="Calibri"/>
              </a:rPr>
              <a:t>Postup a trvanie: 20 minút Žiaci dokončia praktickú časť a vyplnia danú tabuľku. Potom sa uskutoční 10-minútová diskusia o výsledkoch.</a:t>
            </a:r>
            <a:endParaRPr lang="sk-SK" sz="32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CustomShape 1"/>
          <p:cNvSpPr/>
          <p:nvPr/>
        </p:nvSpPr>
        <p:spPr>
          <a:xfrm>
            <a:off x="-6840" y="5572440"/>
            <a:ext cx="12198240" cy="292680"/>
          </a:xfrm>
          <a:prstGeom prst="rect">
            <a:avLst/>
          </a:prstGeom>
          <a:solidFill>
            <a:srgbClr val="ED7D31"/>
          </a:solidFill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spAutoFit/>
          </a:bodyPr>
          <a:lstStyle/>
          <a:p>
            <a:pPr>
              <a:lnSpc>
                <a:spcPct val="107000"/>
              </a:lnSpc>
              <a:spcBef>
                <a:spcPts val="799"/>
              </a:spcBef>
            </a:pPr>
            <a:r>
              <a:rPr lang="sk-SK" sz="900" b="0" strike="noStrike" spc="-1">
                <a:latin typeface="Verdana"/>
                <a:ea typeface="Verdana"/>
              </a:rPr>
              <a:t>Táto publikácia (dokument) reprezentuje výlučne názor autora a SAAIC – Národná agentúra programu Erasmus+ ani Európska komisia nezodpovedajú za akékoľvek použitie informácií obsiahnutých v tejto publikácii (dokumente).</a:t>
            </a:r>
            <a:endParaRPr lang="sk-SK" sz="900" b="0" strike="noStrike" spc="-1">
              <a:latin typeface="Arial"/>
            </a:endParaRPr>
          </a:p>
        </p:txBody>
      </p:sp>
      <p:pic>
        <p:nvPicPr>
          <p:cNvPr id="230" name="image1.png"/>
          <p:cNvPicPr/>
          <p:nvPr/>
        </p:nvPicPr>
        <p:blipFill>
          <a:blip r:embed="rId2"/>
          <a:stretch/>
        </p:blipFill>
        <p:spPr>
          <a:xfrm>
            <a:off x="-6840" y="-11880"/>
            <a:ext cx="12198240" cy="1061280"/>
          </a:xfrm>
          <a:prstGeom prst="rect">
            <a:avLst/>
          </a:prstGeom>
          <a:ln w="12600">
            <a:noFill/>
          </a:ln>
        </p:spPr>
      </p:pic>
      <p:pic>
        <p:nvPicPr>
          <p:cNvPr id="231" name="image2.jpg"/>
          <p:cNvPicPr/>
          <p:nvPr/>
        </p:nvPicPr>
        <p:blipFill>
          <a:blip r:embed="rId3"/>
          <a:stretch/>
        </p:blipFill>
        <p:spPr>
          <a:xfrm>
            <a:off x="-6840" y="5799960"/>
            <a:ext cx="12198240" cy="1051560"/>
          </a:xfrm>
          <a:prstGeom prst="rect">
            <a:avLst/>
          </a:prstGeom>
          <a:ln w="12600">
            <a:noFill/>
          </a:ln>
        </p:spPr>
      </p:pic>
      <p:sp>
        <p:nvSpPr>
          <p:cNvPr id="232" name="CustomShape 2"/>
          <p:cNvSpPr/>
          <p:nvPr/>
        </p:nvSpPr>
        <p:spPr>
          <a:xfrm>
            <a:off x="0" y="1150920"/>
            <a:ext cx="11929680" cy="4205160"/>
          </a:xfrm>
          <a:prstGeom prst="rect">
            <a:avLst/>
          </a:prstGeom>
          <a:noFill/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45720" tIns="45000" rIns="4572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sk-SK" sz="1800" b="0" strike="noStrike" spc="-1">
                <a:latin typeface="Calibri"/>
                <a:ea typeface="Calibri"/>
              </a:rPr>
              <a:t>1.1. K tomu je potrebné pri sebe mať: balónik, ohybné pravítko, zvýrazňovač, kus papiera na merania a kópia týchto inštrukcií. </a:t>
            </a:r>
            <a:endParaRPr lang="sk-SK" sz="1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sk-SK" sz="1800" b="0" strike="noStrike" spc="-1">
                <a:latin typeface="Calibri"/>
                <a:ea typeface="Calibri"/>
              </a:rPr>
              <a:t>1.2. Pomocou zvýrazňovača na povrch balónika nakreslite cca 11 - 15 bodiek, a to ešte pred jeho nafúknutím a potom zľahka nafúknite balón a očíslujte 11 z nich.</a:t>
            </a:r>
            <a:endParaRPr lang="sk-SK" sz="1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sk-SK" sz="1800" b="0" strike="noStrike" spc="-1">
                <a:latin typeface="Calibri"/>
                <a:ea typeface="Calibri"/>
              </a:rPr>
              <a:t>1.3. Nafúknite balónik, až kým nedosiahne veľkosť päste. Nenafukujte balónik príliš veľa!</a:t>
            </a:r>
            <a:endParaRPr lang="sk-SK" sz="1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sk-SK" sz="1800" b="0" strike="noStrike" spc="-1">
                <a:latin typeface="Calibri"/>
                <a:ea typeface="Calibri"/>
              </a:rPr>
              <a:t>1.4. Zviažte balónik pomocou gumičky, resp. nite.</a:t>
            </a:r>
            <a:endParaRPr lang="sk-SK" sz="1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sk-SK" sz="1800" b="0" strike="noStrike" spc="-1">
                <a:latin typeface="Calibri"/>
                <a:ea typeface="Calibri"/>
              </a:rPr>
              <a:t>1.5. Podrobne, a celými vetami popíšte, čo sa stalo s bodmi (a ich relatívnou polohou).</a:t>
            </a:r>
            <a:endParaRPr lang="sk-SK" sz="1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sk-SK" sz="1800" b="0" strike="noStrike" spc="-1">
                <a:latin typeface="Calibri"/>
                <a:ea typeface="Calibri"/>
              </a:rPr>
              <a:t>1.6. Pomocou pravítka zmerajte vzdialenosti medzi bodom 1 (to je váš „počiatočný bod“) a bodmi, ktoré sú k nemu najbližšie, a zaznamenajte ich do príslušného stĺpca v tabuľke nižšie (Čiastočne nafúknutý balónik, meranie za pomoci pravítka). Počas merania nesmiete ohýbať povrch balónika! </a:t>
            </a:r>
            <a:endParaRPr lang="sk-SK" sz="1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sk-SK" sz="1800" b="0" strike="noStrike" spc="-1">
                <a:latin typeface="Calibri"/>
                <a:ea typeface="Calibri"/>
              </a:rPr>
              <a:t>1.7. Pomocou papiera, resp. nite zmerajte vzdialenosti medzi bodom č. 1 a ostatnými číslovanými bodmi. Aké sú rozdiely oproti predchádzajúcej metóde merania? Zaznamenajte ich do príslušného stĺpca v tabuľke nižšie (Čiastočne nafúknutý balónik, meranie za pomoci papiera, resp. nite).</a:t>
            </a:r>
            <a:endParaRPr lang="sk-SK" sz="1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sk-SK" sz="1800" b="0" strike="noStrike" spc="-1">
                <a:latin typeface="Calibri"/>
                <a:ea typeface="Calibri"/>
              </a:rPr>
              <a:t>1.8. Pomalým nafúknutím dvakrát zväčšte veľkosť balónika. Nepreháňajte to s nafukovaním!</a:t>
            </a:r>
            <a:endParaRPr lang="sk-SK" sz="1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sk-SK" sz="1800" b="0" strike="noStrike" spc="-1">
                <a:latin typeface="Calibri"/>
                <a:ea typeface="Calibri"/>
              </a:rPr>
              <a:t>1.9. Zopakujte vyššie uvedené dve metódy na meranie vzdialenosti na nafúknutom balóniku a zaznamenajte ich do tabuľky v stĺpcoch „Nafúknutý balónik“ .</a:t>
            </a:r>
            <a:endParaRPr lang="sk-SK" sz="1800" b="0" strike="noStrike" spc="-1">
              <a:latin typeface="Arial"/>
            </a:endParaRPr>
          </a:p>
        </p:txBody>
      </p:sp>
      <p:sp>
        <p:nvSpPr>
          <p:cNvPr id="233" name="CustomShape 3"/>
          <p:cNvSpPr/>
          <p:nvPr/>
        </p:nvSpPr>
        <p:spPr>
          <a:xfrm>
            <a:off x="261360" y="607320"/>
            <a:ext cx="11684880" cy="638280"/>
          </a:xfrm>
          <a:prstGeom prst="rect">
            <a:avLst/>
          </a:prstGeom>
          <a:noFill/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45720" tIns="45000" rIns="4572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sk-SK" sz="3600" b="0" strike="noStrike" spc="-1">
                <a:solidFill>
                  <a:srgbClr val="002060"/>
                </a:solidFill>
                <a:latin typeface="Calibri"/>
                <a:ea typeface="Calibri"/>
              </a:rPr>
              <a:t>Podrobné pokyny:</a:t>
            </a:r>
            <a:endParaRPr lang="sk-SK" sz="36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CustomShape 1"/>
          <p:cNvSpPr/>
          <p:nvPr/>
        </p:nvSpPr>
        <p:spPr>
          <a:xfrm>
            <a:off x="-6840" y="5572440"/>
            <a:ext cx="12198240" cy="292680"/>
          </a:xfrm>
          <a:prstGeom prst="rect">
            <a:avLst/>
          </a:prstGeom>
          <a:solidFill>
            <a:srgbClr val="ED7D31"/>
          </a:solidFill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spAutoFit/>
          </a:bodyPr>
          <a:lstStyle/>
          <a:p>
            <a:pPr>
              <a:lnSpc>
                <a:spcPct val="107000"/>
              </a:lnSpc>
              <a:spcBef>
                <a:spcPts val="799"/>
              </a:spcBef>
            </a:pPr>
            <a:r>
              <a:rPr lang="sk-SK" sz="900" b="0" strike="noStrike" spc="-1">
                <a:latin typeface="Verdana"/>
                <a:ea typeface="Verdana"/>
              </a:rPr>
              <a:t>Táto publikácia (dokument) reprezentuje výlučne názor autora a SAAIC – Národná agentúra programu Erasmus+ ani Európska komisia nezodpovedajú za akékoľvek použitie informácií obsiahnutých v tejto publikácii (dokumente).</a:t>
            </a:r>
            <a:endParaRPr lang="sk-SK" sz="900" b="0" strike="noStrike" spc="-1">
              <a:latin typeface="Arial"/>
            </a:endParaRPr>
          </a:p>
        </p:txBody>
      </p:sp>
      <p:pic>
        <p:nvPicPr>
          <p:cNvPr id="235" name="image1.png"/>
          <p:cNvPicPr/>
          <p:nvPr/>
        </p:nvPicPr>
        <p:blipFill>
          <a:blip r:embed="rId2"/>
          <a:stretch/>
        </p:blipFill>
        <p:spPr>
          <a:xfrm>
            <a:off x="-6840" y="-11880"/>
            <a:ext cx="12198240" cy="1061280"/>
          </a:xfrm>
          <a:prstGeom prst="rect">
            <a:avLst/>
          </a:prstGeom>
          <a:ln w="12600">
            <a:noFill/>
          </a:ln>
        </p:spPr>
      </p:pic>
      <p:pic>
        <p:nvPicPr>
          <p:cNvPr id="236" name="image2.jpg"/>
          <p:cNvPicPr/>
          <p:nvPr/>
        </p:nvPicPr>
        <p:blipFill>
          <a:blip r:embed="rId3"/>
          <a:stretch/>
        </p:blipFill>
        <p:spPr>
          <a:xfrm>
            <a:off x="-6840" y="5799960"/>
            <a:ext cx="12198240" cy="1051560"/>
          </a:xfrm>
          <a:prstGeom prst="rect">
            <a:avLst/>
          </a:prstGeom>
          <a:ln w="12600">
            <a:noFill/>
          </a:ln>
        </p:spPr>
      </p:pic>
      <p:sp>
        <p:nvSpPr>
          <p:cNvPr id="237" name="CustomShape 2"/>
          <p:cNvSpPr/>
          <p:nvPr/>
        </p:nvSpPr>
        <p:spPr>
          <a:xfrm>
            <a:off x="0" y="1276920"/>
            <a:ext cx="11929680" cy="3382200"/>
          </a:xfrm>
          <a:prstGeom prst="rect">
            <a:avLst/>
          </a:prstGeom>
          <a:noFill/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45720" tIns="45000" rIns="4572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sk-SK" sz="2400" b="0" strike="noStrike" spc="-1">
                <a:latin typeface="Calibri"/>
                <a:ea typeface="Calibri"/>
              </a:rPr>
              <a:t>1.10. Odpovedzte na nasledujúce otázky:</a:t>
            </a:r>
            <a:endParaRPr lang="sk-SK" sz="2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sk-SK" sz="2400" b="0" strike="noStrike" spc="-1">
                <a:latin typeface="Calibri"/>
                <a:ea typeface="Calibri"/>
              </a:rPr>
              <a:t> </a:t>
            </a:r>
            <a:endParaRPr lang="sk-SK" sz="2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sk-SK" sz="2400" b="0" strike="noStrike" spc="-1">
                <a:latin typeface="Calibri"/>
                <a:ea typeface="Calibri"/>
              </a:rPr>
              <a:t>	a) Ak body na balóniku predstavujú galaxie, zväčšujú sa pri nafúknutí balónika? Prečo si myslíte, že je to tak, alebo nie je to tak?</a:t>
            </a:r>
            <a:endParaRPr lang="sk-SK" sz="2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sk-SK" sz="2400" b="0" strike="noStrike" spc="-1">
                <a:latin typeface="Calibri"/>
                <a:ea typeface="Calibri"/>
              </a:rPr>
              <a:t> 	b) Aký je vzťah medzi rýchlosťou galaxií vzďaľujúcich sa od seba a pôvodnou vzdialenosťou medzi nimi? Ako sa volá tento zákon?</a:t>
            </a:r>
            <a:endParaRPr lang="sk-SK" sz="2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sk-SK" sz="2400" b="0" strike="noStrike" spc="-1">
                <a:latin typeface="Calibri"/>
                <a:ea typeface="Calibri"/>
              </a:rPr>
              <a:t> 	c) Ktorá z vyššie uvedených dvoch metód merania vzdialenosti bola presnejšia? Prečo?</a:t>
            </a:r>
            <a:endParaRPr lang="sk-SK" sz="2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sk-SK" sz="2400" b="0" strike="noStrike" spc="-1">
                <a:latin typeface="Calibri"/>
                <a:ea typeface="Calibri"/>
              </a:rPr>
              <a:t> 	d) Pre astronóma, čo je ťažšie vymerať - červený posun galaxie (odrážajúci rýchlosť, ktorou sa galaxia vzďaľuje) alebo vzdialenosť Zeme od galaxie? Prečo? Vysvetlite svoju odpoveď.</a:t>
            </a:r>
            <a:endParaRPr lang="sk-SK" sz="2400" b="0" strike="noStrike" spc="-1">
              <a:latin typeface="Arial"/>
            </a:endParaRPr>
          </a:p>
        </p:txBody>
      </p:sp>
      <p:sp>
        <p:nvSpPr>
          <p:cNvPr id="238" name="CustomShape 3"/>
          <p:cNvSpPr/>
          <p:nvPr/>
        </p:nvSpPr>
        <p:spPr>
          <a:xfrm>
            <a:off x="261360" y="607320"/>
            <a:ext cx="11684880" cy="638280"/>
          </a:xfrm>
          <a:prstGeom prst="rect">
            <a:avLst/>
          </a:prstGeom>
          <a:noFill/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45720" tIns="45000" rIns="4572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sk-SK" sz="3600" b="0" strike="noStrike" spc="-1">
                <a:solidFill>
                  <a:srgbClr val="002060"/>
                </a:solidFill>
                <a:latin typeface="Calibri"/>
                <a:ea typeface="Calibri"/>
              </a:rPr>
              <a:t>Podrobné pokyny:</a:t>
            </a:r>
            <a:endParaRPr lang="sk-SK" sz="36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CustomShape 1"/>
          <p:cNvSpPr/>
          <p:nvPr/>
        </p:nvSpPr>
        <p:spPr>
          <a:xfrm>
            <a:off x="-6840" y="5572440"/>
            <a:ext cx="12198240" cy="292680"/>
          </a:xfrm>
          <a:prstGeom prst="rect">
            <a:avLst/>
          </a:prstGeom>
          <a:solidFill>
            <a:srgbClr val="ED7D31"/>
          </a:solidFill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spAutoFit/>
          </a:bodyPr>
          <a:lstStyle/>
          <a:p>
            <a:pPr>
              <a:lnSpc>
                <a:spcPct val="107000"/>
              </a:lnSpc>
              <a:spcBef>
                <a:spcPts val="799"/>
              </a:spcBef>
            </a:pPr>
            <a:r>
              <a:rPr lang="sk-SK" sz="900" b="0" strike="noStrike" spc="-1">
                <a:latin typeface="Verdana"/>
                <a:ea typeface="Verdana"/>
              </a:rPr>
              <a:t>Táto publikácia (dokument) reprezentuje výlučne názor autora a SAAIC – Národná agentúra programu Erasmus+ ani Európska komisia nezodpovedajú za akékoľvek použitie informácií obsiahnutých v tejto publikácii (dokumente).</a:t>
            </a:r>
            <a:endParaRPr lang="sk-SK" sz="900" b="0" strike="noStrike" spc="-1">
              <a:latin typeface="Arial"/>
            </a:endParaRPr>
          </a:p>
        </p:txBody>
      </p:sp>
      <p:pic>
        <p:nvPicPr>
          <p:cNvPr id="240" name="image1.png"/>
          <p:cNvPicPr/>
          <p:nvPr/>
        </p:nvPicPr>
        <p:blipFill>
          <a:blip r:embed="rId2"/>
          <a:stretch/>
        </p:blipFill>
        <p:spPr>
          <a:xfrm>
            <a:off x="-6840" y="-11880"/>
            <a:ext cx="12198240" cy="1061280"/>
          </a:xfrm>
          <a:prstGeom prst="rect">
            <a:avLst/>
          </a:prstGeom>
          <a:ln w="12600">
            <a:noFill/>
          </a:ln>
        </p:spPr>
      </p:pic>
      <p:pic>
        <p:nvPicPr>
          <p:cNvPr id="241" name="image2.jpg"/>
          <p:cNvPicPr/>
          <p:nvPr/>
        </p:nvPicPr>
        <p:blipFill>
          <a:blip r:embed="rId3"/>
          <a:stretch/>
        </p:blipFill>
        <p:spPr>
          <a:xfrm>
            <a:off x="-6840" y="5799960"/>
            <a:ext cx="12198240" cy="1051560"/>
          </a:xfrm>
          <a:prstGeom prst="rect">
            <a:avLst/>
          </a:prstGeom>
          <a:ln w="12600">
            <a:noFill/>
          </a:ln>
        </p:spPr>
      </p:pic>
      <p:graphicFrame>
        <p:nvGraphicFramePr>
          <p:cNvPr id="242" name="Table 2"/>
          <p:cNvGraphicFramePr/>
          <p:nvPr/>
        </p:nvGraphicFramePr>
        <p:xfrm>
          <a:off x="646560" y="1018080"/>
          <a:ext cx="10688760" cy="4491988"/>
        </p:xfrm>
        <a:graphic>
          <a:graphicData uri="http://schemas.openxmlformats.org/drawingml/2006/table">
            <a:tbl>
              <a:tblPr/>
              <a:tblGrid>
                <a:gridCol w="7977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960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51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869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390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9608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42488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8692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19592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03120"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799"/>
                        </a:spcBef>
                      </a:pPr>
                      <a:r>
                        <a:rPr lang="sk-SK" sz="1300" b="0" strike="noStrike" spc="-1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ČIASTOČNE NAFÚKNUTÝ BALÓNIK</a:t>
                      </a:r>
                      <a:endParaRPr lang="sk-SK" sz="1300" b="0" strike="noStrike" spc="-1">
                        <a:latin typeface="Arial"/>
                      </a:endParaRPr>
                    </a:p>
                  </a:txBody>
                  <a:tcPr marL="31320" marR="313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 marL="90000" marR="90000">
                    <a:solidFill>
                      <a:srgbClr val="729FC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 marL="90000" marR="90000">
                    <a:solidFill>
                      <a:srgbClr val="729FC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 marL="90000" marR="90000">
                    <a:solidFill>
                      <a:srgbClr val="729FCF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799"/>
                        </a:spcBef>
                      </a:pPr>
                      <a:r>
                        <a:rPr lang="sk-SK" sz="1300" b="0" strike="noStrike" spc="-1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NAFÚKNUTÝ BALÓNIK</a:t>
                      </a:r>
                      <a:endParaRPr lang="sk-SK" sz="1300" b="0" strike="noStrike" spc="-1">
                        <a:latin typeface="Arial"/>
                      </a:endParaRPr>
                    </a:p>
                  </a:txBody>
                  <a:tcPr marL="31320" marR="313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 marL="90000" marR="90000">
                    <a:solidFill>
                      <a:srgbClr val="729FC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 marL="90000" marR="90000">
                    <a:solidFill>
                      <a:srgbClr val="729FC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 marL="90000" marR="90000">
                    <a:solidFill>
                      <a:srgbClr val="729FC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 marL="90000" marR="90000">
                    <a:solidFill>
                      <a:srgbClr val="729F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3652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799"/>
                        </a:spcBef>
                      </a:pPr>
                      <a:r>
                        <a:rPr lang="sk-SK" sz="1100" b="0" strike="noStrike" spc="-1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BOD</a:t>
                      </a:r>
                      <a:endParaRPr lang="sk-SK" sz="1100" b="0" strike="noStrike" spc="-1">
                        <a:latin typeface="Arial"/>
                      </a:endParaRPr>
                    </a:p>
                  </a:txBody>
                  <a:tcPr marL="31320" marR="313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799"/>
                        </a:spcBef>
                      </a:pPr>
                      <a:r>
                        <a:rPr lang="sk-SK" sz="1100" b="0" strike="noStrike" spc="-1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Počiatočná vzdialenosť od bodu 1 vymeraná za pomoci právitka.</a:t>
                      </a:r>
                      <a:endParaRPr lang="sk-SK" sz="1100" b="0" strike="noStrike" spc="-1">
                        <a:latin typeface="Arial"/>
                      </a:endParaRPr>
                    </a:p>
                  </a:txBody>
                  <a:tcPr marL="31320" marR="313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799"/>
                        </a:spcBef>
                      </a:pPr>
                      <a:r>
                        <a:rPr lang="sk-SK" sz="1100" b="0" strike="noStrike" spc="-1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Počiatočná vzdialenosť od bodu 1 vymeraná za pomoci papiera, resp. nite.</a:t>
                      </a:r>
                      <a:endParaRPr lang="sk-SK" sz="1100" b="0" strike="noStrike" spc="-1">
                        <a:latin typeface="Arial"/>
                      </a:endParaRPr>
                    </a:p>
                  </a:txBody>
                  <a:tcPr marL="31320" marR="313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799"/>
                        </a:spcBef>
                      </a:pPr>
                      <a:r>
                        <a:rPr lang="sk-SK" sz="1100" b="0" strike="noStrike" spc="-1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Rozdiel medzi oboma meraniami.</a:t>
                      </a:r>
                      <a:endParaRPr lang="sk-SK" sz="1100" b="0" strike="noStrike" spc="-1">
                        <a:latin typeface="Arial"/>
                      </a:endParaRPr>
                    </a:p>
                  </a:txBody>
                  <a:tcPr marL="31320" marR="313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799"/>
                        </a:spcBef>
                      </a:pPr>
                      <a:r>
                        <a:rPr lang="sk-SK" sz="1100" b="0" strike="noStrike" spc="-1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BOD</a:t>
                      </a:r>
                      <a:endParaRPr lang="sk-SK" sz="1100" b="0" strike="noStrike" spc="-1">
                        <a:latin typeface="Arial"/>
                      </a:endParaRPr>
                    </a:p>
                  </a:txBody>
                  <a:tcPr marL="31320" marR="313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799"/>
                        </a:spcBef>
                      </a:pPr>
                      <a:r>
                        <a:rPr lang="sk-SK" sz="1100" b="0" strike="noStrike" spc="-1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Počiatočná vzdialenosť od bodu 1 vymeraná za pomoci právitka.</a:t>
                      </a:r>
                      <a:endParaRPr lang="sk-SK" sz="1100" b="0" strike="noStrike" spc="-1">
                        <a:latin typeface="Arial"/>
                      </a:endParaRPr>
                    </a:p>
                  </a:txBody>
                  <a:tcPr marL="31320" marR="313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799"/>
                        </a:spcBef>
                      </a:pPr>
                      <a:r>
                        <a:rPr lang="sk-SK" sz="1100" b="0" strike="noStrike" spc="-1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Počiatočná vzdialenosť od bodu 1 vymeraná za pomoci papiera, resp. nite.</a:t>
                      </a:r>
                      <a:endParaRPr lang="sk-SK" sz="1100" b="0" strike="noStrike" spc="-1">
                        <a:latin typeface="Arial"/>
                      </a:endParaRPr>
                    </a:p>
                  </a:txBody>
                  <a:tcPr marL="31320" marR="313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799"/>
                        </a:spcBef>
                      </a:pPr>
                      <a:r>
                        <a:rPr lang="sk-SK" sz="1100" b="0" strike="noStrike" spc="-1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Rozdiel medzi oboma meraniami.</a:t>
                      </a:r>
                      <a:endParaRPr lang="sk-SK" sz="1100" b="0" strike="noStrike" spc="-1">
                        <a:latin typeface="Arial"/>
                      </a:endParaRPr>
                    </a:p>
                  </a:txBody>
                  <a:tcPr marL="31320" marR="313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799"/>
                        </a:spcBef>
                      </a:pPr>
                      <a:r>
                        <a:rPr lang="sk-SK" sz="1100" b="0" strike="noStrike" spc="-1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Rozdiem medzi čiastočne nafúknutým balónikom a úplne nafúknutým balónikom.</a:t>
                      </a:r>
                      <a:endParaRPr lang="sk-SK" sz="1100" b="0" strike="noStrike" spc="-1">
                        <a:latin typeface="Arial"/>
                      </a:endParaRPr>
                    </a:p>
                  </a:txBody>
                  <a:tcPr marL="31320" marR="313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312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799"/>
                        </a:spcBef>
                      </a:pPr>
                      <a:r>
                        <a:rPr lang="sk-SK" sz="1300" b="0" strike="noStrike" spc="-1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2</a:t>
                      </a:r>
                      <a:endParaRPr lang="sk-SK" sz="1300" b="0" strike="noStrike" spc="-1">
                        <a:latin typeface="Arial"/>
                      </a:endParaRPr>
                    </a:p>
                  </a:txBody>
                  <a:tcPr marL="31320" marR="313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799"/>
                        </a:spcBef>
                      </a:pPr>
                      <a:r>
                        <a:rPr lang="sk-SK" sz="1300" b="0" strike="noStrike" spc="-1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 </a:t>
                      </a:r>
                      <a:endParaRPr lang="sk-SK" sz="1300" b="0" strike="noStrike" spc="-1">
                        <a:latin typeface="Arial"/>
                      </a:endParaRPr>
                    </a:p>
                  </a:txBody>
                  <a:tcPr marL="31320" marR="313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799"/>
                        </a:spcBef>
                      </a:pPr>
                      <a:r>
                        <a:rPr lang="sk-SK" sz="1300" b="0" strike="noStrike" spc="-1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 </a:t>
                      </a:r>
                      <a:endParaRPr lang="sk-SK" sz="1300" b="0" strike="noStrike" spc="-1">
                        <a:latin typeface="Arial"/>
                      </a:endParaRPr>
                    </a:p>
                  </a:txBody>
                  <a:tcPr marL="31320" marR="313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799"/>
                        </a:spcBef>
                      </a:pPr>
                      <a:r>
                        <a:rPr lang="sk-SK" sz="1300" b="0" strike="noStrike" spc="-1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 </a:t>
                      </a:r>
                      <a:endParaRPr lang="sk-SK" sz="1300" b="0" strike="noStrike" spc="-1">
                        <a:latin typeface="Arial"/>
                      </a:endParaRPr>
                    </a:p>
                  </a:txBody>
                  <a:tcPr marL="31320" marR="313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799"/>
                        </a:spcBef>
                      </a:pPr>
                      <a:r>
                        <a:rPr lang="sk-SK" sz="1300" b="0" strike="noStrike" spc="-1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2</a:t>
                      </a:r>
                      <a:endParaRPr lang="sk-SK" sz="1300" b="0" strike="noStrike" spc="-1">
                        <a:latin typeface="Arial"/>
                      </a:endParaRPr>
                    </a:p>
                  </a:txBody>
                  <a:tcPr marL="31320" marR="313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799"/>
                        </a:spcBef>
                      </a:pPr>
                      <a:r>
                        <a:rPr lang="sk-SK" sz="1300" b="0" strike="noStrike" spc="-1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 </a:t>
                      </a:r>
                      <a:endParaRPr lang="sk-SK" sz="1300" b="0" strike="noStrike" spc="-1">
                        <a:latin typeface="Arial"/>
                      </a:endParaRPr>
                    </a:p>
                  </a:txBody>
                  <a:tcPr marL="31320" marR="313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799"/>
                        </a:spcBef>
                      </a:pPr>
                      <a:r>
                        <a:rPr lang="sk-SK" sz="1300" b="0" strike="noStrike" spc="-1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 </a:t>
                      </a:r>
                      <a:endParaRPr lang="sk-SK" sz="1300" b="0" strike="noStrike" spc="-1">
                        <a:latin typeface="Arial"/>
                      </a:endParaRPr>
                    </a:p>
                  </a:txBody>
                  <a:tcPr marL="31320" marR="313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799"/>
                        </a:spcBef>
                      </a:pPr>
                      <a:r>
                        <a:rPr lang="sk-SK" sz="1300" b="0" strike="noStrike" spc="-1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 </a:t>
                      </a:r>
                      <a:endParaRPr lang="sk-SK" sz="1300" b="0" strike="noStrike" spc="-1">
                        <a:latin typeface="Arial"/>
                      </a:endParaRPr>
                    </a:p>
                  </a:txBody>
                  <a:tcPr marL="31320" marR="313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799"/>
                        </a:spcBef>
                      </a:pPr>
                      <a:r>
                        <a:rPr lang="sk-SK" sz="1300" b="0" strike="noStrike" spc="-1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 </a:t>
                      </a:r>
                      <a:endParaRPr lang="sk-SK" sz="1300" b="0" strike="noStrike" spc="-1">
                        <a:latin typeface="Arial"/>
                      </a:endParaRPr>
                    </a:p>
                  </a:txBody>
                  <a:tcPr marL="31320" marR="313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312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799"/>
                        </a:spcBef>
                      </a:pPr>
                      <a:r>
                        <a:rPr lang="sk-SK" sz="1300" b="0" strike="noStrike" spc="-1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3</a:t>
                      </a:r>
                      <a:endParaRPr lang="sk-SK" sz="1300" b="0" strike="noStrike" spc="-1">
                        <a:latin typeface="Arial"/>
                      </a:endParaRPr>
                    </a:p>
                  </a:txBody>
                  <a:tcPr marL="31320" marR="313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799"/>
                        </a:spcBef>
                      </a:pPr>
                      <a:r>
                        <a:rPr lang="sk-SK" sz="1300" b="0" strike="noStrike" spc="-1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 </a:t>
                      </a:r>
                      <a:endParaRPr lang="sk-SK" sz="1300" b="0" strike="noStrike" spc="-1">
                        <a:latin typeface="Arial"/>
                      </a:endParaRPr>
                    </a:p>
                  </a:txBody>
                  <a:tcPr marL="31320" marR="313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799"/>
                        </a:spcBef>
                      </a:pPr>
                      <a:r>
                        <a:rPr lang="sk-SK" sz="1300" b="0" strike="noStrike" spc="-1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 </a:t>
                      </a:r>
                      <a:endParaRPr lang="sk-SK" sz="1300" b="0" strike="noStrike" spc="-1">
                        <a:latin typeface="Arial"/>
                      </a:endParaRPr>
                    </a:p>
                  </a:txBody>
                  <a:tcPr marL="31320" marR="313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799"/>
                        </a:spcBef>
                      </a:pPr>
                      <a:r>
                        <a:rPr lang="sk-SK" sz="1300" b="0" strike="noStrike" spc="-1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 </a:t>
                      </a:r>
                      <a:endParaRPr lang="sk-SK" sz="1300" b="0" strike="noStrike" spc="-1">
                        <a:latin typeface="Arial"/>
                      </a:endParaRPr>
                    </a:p>
                  </a:txBody>
                  <a:tcPr marL="31320" marR="313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799"/>
                        </a:spcBef>
                      </a:pPr>
                      <a:r>
                        <a:rPr lang="sk-SK" sz="1300" b="0" strike="noStrike" spc="-1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3</a:t>
                      </a:r>
                      <a:endParaRPr lang="sk-SK" sz="1300" b="0" strike="noStrike" spc="-1">
                        <a:latin typeface="Arial"/>
                      </a:endParaRPr>
                    </a:p>
                  </a:txBody>
                  <a:tcPr marL="31320" marR="313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799"/>
                        </a:spcBef>
                      </a:pPr>
                      <a:r>
                        <a:rPr lang="sk-SK" sz="1300" b="0" strike="noStrike" spc="-1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 </a:t>
                      </a:r>
                      <a:endParaRPr lang="sk-SK" sz="1300" b="0" strike="noStrike" spc="-1">
                        <a:latin typeface="Arial"/>
                      </a:endParaRPr>
                    </a:p>
                  </a:txBody>
                  <a:tcPr marL="31320" marR="313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799"/>
                        </a:spcBef>
                      </a:pPr>
                      <a:r>
                        <a:rPr lang="sk-SK" sz="1300" b="0" strike="noStrike" spc="-1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 </a:t>
                      </a:r>
                      <a:endParaRPr lang="sk-SK" sz="1300" b="0" strike="noStrike" spc="-1">
                        <a:latin typeface="Arial"/>
                      </a:endParaRPr>
                    </a:p>
                  </a:txBody>
                  <a:tcPr marL="31320" marR="313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799"/>
                        </a:spcBef>
                      </a:pPr>
                      <a:r>
                        <a:rPr lang="sk-SK" sz="1300" b="0" strike="noStrike" spc="-1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 </a:t>
                      </a:r>
                      <a:endParaRPr lang="sk-SK" sz="1300" b="0" strike="noStrike" spc="-1">
                        <a:latin typeface="Arial"/>
                      </a:endParaRPr>
                    </a:p>
                  </a:txBody>
                  <a:tcPr marL="31320" marR="313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799"/>
                        </a:spcBef>
                      </a:pPr>
                      <a:r>
                        <a:rPr lang="sk-SK" sz="1300" b="0" strike="noStrike" spc="-1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 </a:t>
                      </a:r>
                      <a:endParaRPr lang="sk-SK" sz="1300" b="0" strike="noStrike" spc="-1">
                        <a:latin typeface="Arial"/>
                      </a:endParaRPr>
                    </a:p>
                  </a:txBody>
                  <a:tcPr marL="31320" marR="313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312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799"/>
                        </a:spcBef>
                      </a:pPr>
                      <a:r>
                        <a:rPr lang="sk-SK" sz="1300" b="0" strike="noStrike" spc="-1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4</a:t>
                      </a:r>
                      <a:endParaRPr lang="sk-SK" sz="1300" b="0" strike="noStrike" spc="-1">
                        <a:latin typeface="Arial"/>
                      </a:endParaRPr>
                    </a:p>
                  </a:txBody>
                  <a:tcPr marL="31320" marR="313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799"/>
                        </a:spcBef>
                      </a:pPr>
                      <a:r>
                        <a:rPr lang="sk-SK" sz="1300" b="0" strike="noStrike" spc="-1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 </a:t>
                      </a:r>
                      <a:endParaRPr lang="sk-SK" sz="1300" b="0" strike="noStrike" spc="-1">
                        <a:latin typeface="Arial"/>
                      </a:endParaRPr>
                    </a:p>
                  </a:txBody>
                  <a:tcPr marL="31320" marR="313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799"/>
                        </a:spcBef>
                      </a:pPr>
                      <a:r>
                        <a:rPr lang="sk-SK" sz="1300" b="0" strike="noStrike" spc="-1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 </a:t>
                      </a:r>
                      <a:endParaRPr lang="sk-SK" sz="1300" b="0" strike="noStrike" spc="-1">
                        <a:latin typeface="Arial"/>
                      </a:endParaRPr>
                    </a:p>
                  </a:txBody>
                  <a:tcPr marL="31320" marR="313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799"/>
                        </a:spcBef>
                      </a:pPr>
                      <a:r>
                        <a:rPr lang="sk-SK" sz="1300" b="0" strike="noStrike" spc="-1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 </a:t>
                      </a:r>
                      <a:endParaRPr lang="sk-SK" sz="1300" b="0" strike="noStrike" spc="-1">
                        <a:latin typeface="Arial"/>
                      </a:endParaRPr>
                    </a:p>
                  </a:txBody>
                  <a:tcPr marL="31320" marR="313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799"/>
                        </a:spcBef>
                      </a:pPr>
                      <a:r>
                        <a:rPr lang="sk-SK" sz="1300" b="0" strike="noStrike" spc="-1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4</a:t>
                      </a:r>
                      <a:endParaRPr lang="sk-SK" sz="1300" b="0" strike="noStrike" spc="-1">
                        <a:latin typeface="Arial"/>
                      </a:endParaRPr>
                    </a:p>
                  </a:txBody>
                  <a:tcPr marL="31320" marR="313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799"/>
                        </a:spcBef>
                      </a:pPr>
                      <a:r>
                        <a:rPr lang="sk-SK" sz="1300" b="0" strike="noStrike" spc="-1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 </a:t>
                      </a:r>
                      <a:endParaRPr lang="sk-SK" sz="1300" b="0" strike="noStrike" spc="-1">
                        <a:latin typeface="Arial"/>
                      </a:endParaRPr>
                    </a:p>
                  </a:txBody>
                  <a:tcPr marL="31320" marR="313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799"/>
                        </a:spcBef>
                      </a:pPr>
                      <a:r>
                        <a:rPr lang="sk-SK" sz="1300" b="0" strike="noStrike" spc="-1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 </a:t>
                      </a:r>
                      <a:endParaRPr lang="sk-SK" sz="1300" b="0" strike="noStrike" spc="-1">
                        <a:latin typeface="Arial"/>
                      </a:endParaRPr>
                    </a:p>
                  </a:txBody>
                  <a:tcPr marL="31320" marR="313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799"/>
                        </a:spcBef>
                      </a:pPr>
                      <a:r>
                        <a:rPr lang="sk-SK" sz="1300" b="0" strike="noStrike" spc="-1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 </a:t>
                      </a:r>
                      <a:endParaRPr lang="sk-SK" sz="1300" b="0" strike="noStrike" spc="-1">
                        <a:latin typeface="Arial"/>
                      </a:endParaRPr>
                    </a:p>
                  </a:txBody>
                  <a:tcPr marL="31320" marR="313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799"/>
                        </a:spcBef>
                      </a:pPr>
                      <a:r>
                        <a:rPr lang="sk-SK" sz="1300" b="0" strike="noStrike" spc="-1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 </a:t>
                      </a:r>
                      <a:endParaRPr lang="sk-SK" sz="1300" b="0" strike="noStrike" spc="-1">
                        <a:latin typeface="Arial"/>
                      </a:endParaRPr>
                    </a:p>
                  </a:txBody>
                  <a:tcPr marL="31320" marR="313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312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799"/>
                        </a:spcBef>
                      </a:pPr>
                      <a:r>
                        <a:rPr lang="sk-SK" sz="1300" b="0" strike="noStrike" spc="-1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5</a:t>
                      </a:r>
                      <a:endParaRPr lang="sk-SK" sz="1300" b="0" strike="noStrike" spc="-1">
                        <a:latin typeface="Arial"/>
                      </a:endParaRPr>
                    </a:p>
                  </a:txBody>
                  <a:tcPr marL="31320" marR="313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799"/>
                        </a:spcBef>
                      </a:pPr>
                      <a:r>
                        <a:rPr lang="sk-SK" sz="1300" b="0" strike="noStrike" spc="-1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 </a:t>
                      </a:r>
                      <a:endParaRPr lang="sk-SK" sz="1300" b="0" strike="noStrike" spc="-1">
                        <a:latin typeface="Arial"/>
                      </a:endParaRPr>
                    </a:p>
                  </a:txBody>
                  <a:tcPr marL="31320" marR="313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799"/>
                        </a:spcBef>
                      </a:pPr>
                      <a:r>
                        <a:rPr lang="sk-SK" sz="1300" b="0" strike="noStrike" spc="-1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 </a:t>
                      </a:r>
                      <a:endParaRPr lang="sk-SK" sz="1300" b="0" strike="noStrike" spc="-1">
                        <a:latin typeface="Arial"/>
                      </a:endParaRPr>
                    </a:p>
                  </a:txBody>
                  <a:tcPr marL="31320" marR="313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799"/>
                        </a:spcBef>
                      </a:pPr>
                      <a:r>
                        <a:rPr lang="sk-SK" sz="1300" b="0" strike="noStrike" spc="-1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 </a:t>
                      </a:r>
                      <a:endParaRPr lang="sk-SK" sz="1300" b="0" strike="noStrike" spc="-1">
                        <a:latin typeface="Arial"/>
                      </a:endParaRPr>
                    </a:p>
                  </a:txBody>
                  <a:tcPr marL="31320" marR="313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799"/>
                        </a:spcBef>
                      </a:pPr>
                      <a:r>
                        <a:rPr lang="sk-SK" sz="1300" b="0" strike="noStrike" spc="-1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5</a:t>
                      </a:r>
                      <a:endParaRPr lang="sk-SK" sz="1300" b="0" strike="noStrike" spc="-1">
                        <a:latin typeface="Arial"/>
                      </a:endParaRPr>
                    </a:p>
                  </a:txBody>
                  <a:tcPr marL="31320" marR="313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799"/>
                        </a:spcBef>
                      </a:pPr>
                      <a:r>
                        <a:rPr lang="sk-SK" sz="1300" b="0" strike="noStrike" spc="-1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 </a:t>
                      </a:r>
                      <a:endParaRPr lang="sk-SK" sz="1300" b="0" strike="noStrike" spc="-1">
                        <a:latin typeface="Arial"/>
                      </a:endParaRPr>
                    </a:p>
                  </a:txBody>
                  <a:tcPr marL="31320" marR="313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799"/>
                        </a:spcBef>
                      </a:pPr>
                      <a:r>
                        <a:rPr lang="sk-SK" sz="1300" b="0" strike="noStrike" spc="-1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 </a:t>
                      </a:r>
                      <a:endParaRPr lang="sk-SK" sz="1300" b="0" strike="noStrike" spc="-1">
                        <a:latin typeface="Arial"/>
                      </a:endParaRPr>
                    </a:p>
                  </a:txBody>
                  <a:tcPr marL="31320" marR="313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799"/>
                        </a:spcBef>
                      </a:pPr>
                      <a:r>
                        <a:rPr lang="sk-SK" sz="1300" b="0" strike="noStrike" spc="-1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 </a:t>
                      </a:r>
                      <a:endParaRPr lang="sk-SK" sz="1300" b="0" strike="noStrike" spc="-1">
                        <a:latin typeface="Arial"/>
                      </a:endParaRPr>
                    </a:p>
                  </a:txBody>
                  <a:tcPr marL="31320" marR="313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799"/>
                        </a:spcBef>
                      </a:pPr>
                      <a:r>
                        <a:rPr lang="sk-SK" sz="1300" b="0" strike="noStrike" spc="-1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 </a:t>
                      </a:r>
                      <a:endParaRPr lang="sk-SK" sz="1300" b="0" strike="noStrike" spc="-1">
                        <a:latin typeface="Arial"/>
                      </a:endParaRPr>
                    </a:p>
                  </a:txBody>
                  <a:tcPr marL="31320" marR="313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312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799"/>
                        </a:spcBef>
                      </a:pPr>
                      <a:r>
                        <a:rPr lang="sk-SK" sz="1300" b="0" strike="noStrike" spc="-1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6</a:t>
                      </a:r>
                      <a:endParaRPr lang="sk-SK" sz="1300" b="0" strike="noStrike" spc="-1">
                        <a:latin typeface="Arial"/>
                      </a:endParaRPr>
                    </a:p>
                  </a:txBody>
                  <a:tcPr marL="31320" marR="313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799"/>
                        </a:spcBef>
                      </a:pPr>
                      <a:r>
                        <a:rPr lang="sk-SK" sz="1300" b="0" strike="noStrike" spc="-1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 </a:t>
                      </a:r>
                      <a:endParaRPr lang="sk-SK" sz="1300" b="0" strike="noStrike" spc="-1">
                        <a:latin typeface="Arial"/>
                      </a:endParaRPr>
                    </a:p>
                  </a:txBody>
                  <a:tcPr marL="31320" marR="313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799"/>
                        </a:spcBef>
                      </a:pPr>
                      <a:r>
                        <a:rPr lang="sk-SK" sz="1300" b="0" strike="noStrike" spc="-1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 </a:t>
                      </a:r>
                      <a:endParaRPr lang="sk-SK" sz="1300" b="0" strike="noStrike" spc="-1">
                        <a:latin typeface="Arial"/>
                      </a:endParaRPr>
                    </a:p>
                  </a:txBody>
                  <a:tcPr marL="31320" marR="313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799"/>
                        </a:spcBef>
                      </a:pPr>
                      <a:r>
                        <a:rPr lang="sk-SK" sz="1300" b="0" strike="noStrike" spc="-1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 </a:t>
                      </a:r>
                      <a:endParaRPr lang="sk-SK" sz="1300" b="0" strike="noStrike" spc="-1">
                        <a:latin typeface="Arial"/>
                      </a:endParaRPr>
                    </a:p>
                  </a:txBody>
                  <a:tcPr marL="31320" marR="313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799"/>
                        </a:spcBef>
                      </a:pPr>
                      <a:r>
                        <a:rPr lang="sk-SK" sz="1300" b="0" strike="noStrike" spc="-1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6</a:t>
                      </a:r>
                      <a:endParaRPr lang="sk-SK" sz="1300" b="0" strike="noStrike" spc="-1">
                        <a:latin typeface="Arial"/>
                      </a:endParaRPr>
                    </a:p>
                  </a:txBody>
                  <a:tcPr marL="31320" marR="313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799"/>
                        </a:spcBef>
                      </a:pPr>
                      <a:r>
                        <a:rPr lang="sk-SK" sz="1300" b="0" strike="noStrike" spc="-1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 </a:t>
                      </a:r>
                      <a:endParaRPr lang="sk-SK" sz="1300" b="0" strike="noStrike" spc="-1">
                        <a:latin typeface="Arial"/>
                      </a:endParaRPr>
                    </a:p>
                  </a:txBody>
                  <a:tcPr marL="31320" marR="313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799"/>
                        </a:spcBef>
                      </a:pPr>
                      <a:r>
                        <a:rPr lang="sk-SK" sz="1300" b="0" strike="noStrike" spc="-1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 </a:t>
                      </a:r>
                      <a:endParaRPr lang="sk-SK" sz="1300" b="0" strike="noStrike" spc="-1">
                        <a:latin typeface="Arial"/>
                      </a:endParaRPr>
                    </a:p>
                  </a:txBody>
                  <a:tcPr marL="31320" marR="313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799"/>
                        </a:spcBef>
                      </a:pPr>
                      <a:r>
                        <a:rPr lang="sk-SK" sz="1300" b="0" strike="noStrike" spc="-1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 </a:t>
                      </a:r>
                      <a:endParaRPr lang="sk-SK" sz="1300" b="0" strike="noStrike" spc="-1">
                        <a:latin typeface="Arial"/>
                      </a:endParaRPr>
                    </a:p>
                  </a:txBody>
                  <a:tcPr marL="31320" marR="313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799"/>
                        </a:spcBef>
                      </a:pPr>
                      <a:r>
                        <a:rPr lang="sk-SK" sz="1300" b="0" strike="noStrike" spc="-1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 </a:t>
                      </a:r>
                      <a:endParaRPr lang="sk-SK" sz="1300" b="0" strike="noStrike" spc="-1">
                        <a:latin typeface="Arial"/>
                      </a:endParaRPr>
                    </a:p>
                  </a:txBody>
                  <a:tcPr marL="31320" marR="313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312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799"/>
                        </a:spcBef>
                      </a:pPr>
                      <a:r>
                        <a:rPr lang="sk-SK" sz="1300" b="0" strike="noStrike" spc="-1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7</a:t>
                      </a:r>
                      <a:endParaRPr lang="sk-SK" sz="1300" b="0" strike="noStrike" spc="-1">
                        <a:latin typeface="Arial"/>
                      </a:endParaRPr>
                    </a:p>
                  </a:txBody>
                  <a:tcPr marL="31320" marR="313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799"/>
                        </a:spcBef>
                      </a:pPr>
                      <a:r>
                        <a:rPr lang="sk-SK" sz="1300" b="0" strike="noStrike" spc="-1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 </a:t>
                      </a:r>
                      <a:endParaRPr lang="sk-SK" sz="1300" b="0" strike="noStrike" spc="-1">
                        <a:latin typeface="Arial"/>
                      </a:endParaRPr>
                    </a:p>
                  </a:txBody>
                  <a:tcPr marL="31320" marR="313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799"/>
                        </a:spcBef>
                      </a:pPr>
                      <a:r>
                        <a:rPr lang="sk-SK" sz="1300" b="0" strike="noStrike" spc="-1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 </a:t>
                      </a:r>
                      <a:endParaRPr lang="sk-SK" sz="1300" b="0" strike="noStrike" spc="-1">
                        <a:latin typeface="Arial"/>
                      </a:endParaRPr>
                    </a:p>
                  </a:txBody>
                  <a:tcPr marL="31320" marR="313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799"/>
                        </a:spcBef>
                      </a:pPr>
                      <a:r>
                        <a:rPr lang="sk-SK" sz="1300" b="0" strike="noStrike" spc="-1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 </a:t>
                      </a:r>
                      <a:endParaRPr lang="sk-SK" sz="1300" b="0" strike="noStrike" spc="-1">
                        <a:latin typeface="Arial"/>
                      </a:endParaRPr>
                    </a:p>
                  </a:txBody>
                  <a:tcPr marL="31320" marR="313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799"/>
                        </a:spcBef>
                      </a:pPr>
                      <a:r>
                        <a:rPr lang="sk-SK" sz="1300" b="0" strike="noStrike" spc="-1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7</a:t>
                      </a:r>
                      <a:endParaRPr lang="sk-SK" sz="1300" b="0" strike="noStrike" spc="-1">
                        <a:latin typeface="Arial"/>
                      </a:endParaRPr>
                    </a:p>
                  </a:txBody>
                  <a:tcPr marL="31320" marR="313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799"/>
                        </a:spcBef>
                      </a:pPr>
                      <a:r>
                        <a:rPr lang="sk-SK" sz="1300" b="0" strike="noStrike" spc="-1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 </a:t>
                      </a:r>
                      <a:endParaRPr lang="sk-SK" sz="1300" b="0" strike="noStrike" spc="-1">
                        <a:latin typeface="Arial"/>
                      </a:endParaRPr>
                    </a:p>
                  </a:txBody>
                  <a:tcPr marL="31320" marR="313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799"/>
                        </a:spcBef>
                      </a:pPr>
                      <a:r>
                        <a:rPr lang="sk-SK" sz="1300" b="0" strike="noStrike" spc="-1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 </a:t>
                      </a:r>
                      <a:endParaRPr lang="sk-SK" sz="1300" b="0" strike="noStrike" spc="-1">
                        <a:latin typeface="Arial"/>
                      </a:endParaRPr>
                    </a:p>
                  </a:txBody>
                  <a:tcPr marL="31320" marR="313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799"/>
                        </a:spcBef>
                      </a:pPr>
                      <a:r>
                        <a:rPr lang="sk-SK" sz="1300" b="0" strike="noStrike" spc="-1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 </a:t>
                      </a:r>
                      <a:endParaRPr lang="sk-SK" sz="1300" b="0" strike="noStrike" spc="-1">
                        <a:latin typeface="Arial"/>
                      </a:endParaRPr>
                    </a:p>
                  </a:txBody>
                  <a:tcPr marL="31320" marR="313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799"/>
                        </a:spcBef>
                      </a:pPr>
                      <a:r>
                        <a:rPr lang="sk-SK" sz="1300" b="0" strike="noStrike" spc="-1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 </a:t>
                      </a:r>
                      <a:endParaRPr lang="sk-SK" sz="1300" b="0" strike="noStrike" spc="-1">
                        <a:latin typeface="Arial"/>
                      </a:endParaRPr>
                    </a:p>
                  </a:txBody>
                  <a:tcPr marL="31320" marR="313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312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799"/>
                        </a:spcBef>
                      </a:pPr>
                      <a:r>
                        <a:rPr lang="sk-SK" sz="1300" b="0" strike="noStrike" spc="-1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8</a:t>
                      </a:r>
                      <a:endParaRPr lang="sk-SK" sz="1300" b="0" strike="noStrike" spc="-1">
                        <a:latin typeface="Arial"/>
                      </a:endParaRPr>
                    </a:p>
                  </a:txBody>
                  <a:tcPr marL="31320" marR="313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799"/>
                        </a:spcBef>
                      </a:pPr>
                      <a:r>
                        <a:rPr lang="sk-SK" sz="1300" b="0" strike="noStrike" spc="-1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 </a:t>
                      </a:r>
                      <a:endParaRPr lang="sk-SK" sz="1300" b="0" strike="noStrike" spc="-1">
                        <a:latin typeface="Arial"/>
                      </a:endParaRPr>
                    </a:p>
                  </a:txBody>
                  <a:tcPr marL="31320" marR="313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799"/>
                        </a:spcBef>
                      </a:pPr>
                      <a:r>
                        <a:rPr lang="sk-SK" sz="1300" b="0" strike="noStrike" spc="-1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 </a:t>
                      </a:r>
                      <a:endParaRPr lang="sk-SK" sz="1300" b="0" strike="noStrike" spc="-1">
                        <a:latin typeface="Arial"/>
                      </a:endParaRPr>
                    </a:p>
                  </a:txBody>
                  <a:tcPr marL="31320" marR="313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799"/>
                        </a:spcBef>
                      </a:pPr>
                      <a:r>
                        <a:rPr lang="sk-SK" sz="1300" b="0" strike="noStrike" spc="-1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 </a:t>
                      </a:r>
                      <a:endParaRPr lang="sk-SK" sz="1300" b="0" strike="noStrike" spc="-1">
                        <a:latin typeface="Arial"/>
                      </a:endParaRPr>
                    </a:p>
                  </a:txBody>
                  <a:tcPr marL="31320" marR="313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799"/>
                        </a:spcBef>
                      </a:pPr>
                      <a:r>
                        <a:rPr lang="sk-SK" sz="1300" b="0" strike="noStrike" spc="-1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8</a:t>
                      </a:r>
                      <a:endParaRPr lang="sk-SK" sz="1300" b="0" strike="noStrike" spc="-1">
                        <a:latin typeface="Arial"/>
                      </a:endParaRPr>
                    </a:p>
                  </a:txBody>
                  <a:tcPr marL="31320" marR="313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799"/>
                        </a:spcBef>
                      </a:pPr>
                      <a:r>
                        <a:rPr lang="sk-SK" sz="1300" b="0" strike="noStrike" spc="-1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 </a:t>
                      </a:r>
                      <a:endParaRPr lang="sk-SK" sz="1300" b="0" strike="noStrike" spc="-1">
                        <a:latin typeface="Arial"/>
                      </a:endParaRPr>
                    </a:p>
                  </a:txBody>
                  <a:tcPr marL="31320" marR="313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799"/>
                        </a:spcBef>
                      </a:pPr>
                      <a:r>
                        <a:rPr lang="sk-SK" sz="1300" b="0" strike="noStrike" spc="-1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 </a:t>
                      </a:r>
                      <a:endParaRPr lang="sk-SK" sz="1300" b="0" strike="noStrike" spc="-1">
                        <a:latin typeface="Arial"/>
                      </a:endParaRPr>
                    </a:p>
                  </a:txBody>
                  <a:tcPr marL="31320" marR="313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799"/>
                        </a:spcBef>
                      </a:pPr>
                      <a:r>
                        <a:rPr lang="sk-SK" sz="1300" b="0" strike="noStrike" spc="-1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 </a:t>
                      </a:r>
                      <a:endParaRPr lang="sk-SK" sz="1300" b="0" strike="noStrike" spc="-1">
                        <a:latin typeface="Arial"/>
                      </a:endParaRPr>
                    </a:p>
                  </a:txBody>
                  <a:tcPr marL="31320" marR="313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799"/>
                        </a:spcBef>
                      </a:pPr>
                      <a:r>
                        <a:rPr lang="sk-SK" sz="1300" b="0" strike="noStrike" spc="-1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 </a:t>
                      </a:r>
                      <a:endParaRPr lang="sk-SK" sz="1300" b="0" strike="noStrike" spc="-1">
                        <a:latin typeface="Arial"/>
                      </a:endParaRPr>
                    </a:p>
                  </a:txBody>
                  <a:tcPr marL="31320" marR="313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0312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799"/>
                        </a:spcBef>
                      </a:pPr>
                      <a:r>
                        <a:rPr lang="sk-SK" sz="1300" b="0" strike="noStrike" spc="-1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9</a:t>
                      </a:r>
                      <a:endParaRPr lang="sk-SK" sz="1300" b="0" strike="noStrike" spc="-1">
                        <a:latin typeface="Arial"/>
                      </a:endParaRPr>
                    </a:p>
                  </a:txBody>
                  <a:tcPr marL="31320" marR="313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799"/>
                        </a:spcBef>
                      </a:pPr>
                      <a:r>
                        <a:rPr lang="sk-SK" sz="1300" b="0" strike="noStrike" spc="-1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 </a:t>
                      </a:r>
                      <a:endParaRPr lang="sk-SK" sz="1300" b="0" strike="noStrike" spc="-1">
                        <a:latin typeface="Arial"/>
                      </a:endParaRPr>
                    </a:p>
                  </a:txBody>
                  <a:tcPr marL="31320" marR="313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799"/>
                        </a:spcBef>
                      </a:pPr>
                      <a:r>
                        <a:rPr lang="sk-SK" sz="1300" b="0" strike="noStrike" spc="-1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 </a:t>
                      </a:r>
                      <a:endParaRPr lang="sk-SK" sz="1300" b="0" strike="noStrike" spc="-1">
                        <a:latin typeface="Arial"/>
                      </a:endParaRPr>
                    </a:p>
                  </a:txBody>
                  <a:tcPr marL="31320" marR="313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799"/>
                        </a:spcBef>
                      </a:pPr>
                      <a:r>
                        <a:rPr lang="sk-SK" sz="1300" b="0" strike="noStrike" spc="-1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 </a:t>
                      </a:r>
                      <a:endParaRPr lang="sk-SK" sz="1300" b="0" strike="noStrike" spc="-1">
                        <a:latin typeface="Arial"/>
                      </a:endParaRPr>
                    </a:p>
                  </a:txBody>
                  <a:tcPr marL="31320" marR="313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799"/>
                        </a:spcBef>
                      </a:pPr>
                      <a:r>
                        <a:rPr lang="sk-SK" sz="1300" b="0" strike="noStrike" spc="-1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9</a:t>
                      </a:r>
                      <a:endParaRPr lang="sk-SK" sz="1300" b="0" strike="noStrike" spc="-1">
                        <a:latin typeface="Arial"/>
                      </a:endParaRPr>
                    </a:p>
                  </a:txBody>
                  <a:tcPr marL="31320" marR="313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799"/>
                        </a:spcBef>
                      </a:pPr>
                      <a:r>
                        <a:rPr lang="sk-SK" sz="1300" b="0" strike="noStrike" spc="-1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 </a:t>
                      </a:r>
                      <a:endParaRPr lang="sk-SK" sz="1300" b="0" strike="noStrike" spc="-1">
                        <a:latin typeface="Arial"/>
                      </a:endParaRPr>
                    </a:p>
                  </a:txBody>
                  <a:tcPr marL="31320" marR="313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799"/>
                        </a:spcBef>
                      </a:pPr>
                      <a:r>
                        <a:rPr lang="sk-SK" sz="1300" b="0" strike="noStrike" spc="-1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 </a:t>
                      </a:r>
                      <a:endParaRPr lang="sk-SK" sz="1300" b="0" strike="noStrike" spc="-1">
                        <a:latin typeface="Arial"/>
                      </a:endParaRPr>
                    </a:p>
                  </a:txBody>
                  <a:tcPr marL="31320" marR="313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799"/>
                        </a:spcBef>
                      </a:pPr>
                      <a:r>
                        <a:rPr lang="sk-SK" sz="1300" b="0" strike="noStrike" spc="-1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 </a:t>
                      </a:r>
                      <a:endParaRPr lang="sk-SK" sz="1300" b="0" strike="noStrike" spc="-1">
                        <a:latin typeface="Arial"/>
                      </a:endParaRPr>
                    </a:p>
                  </a:txBody>
                  <a:tcPr marL="31320" marR="313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799"/>
                        </a:spcBef>
                      </a:pPr>
                      <a:r>
                        <a:rPr lang="sk-SK" sz="1300" b="0" strike="noStrike" spc="-1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 </a:t>
                      </a:r>
                      <a:endParaRPr lang="sk-SK" sz="1300" b="0" strike="noStrike" spc="-1">
                        <a:latin typeface="Arial"/>
                      </a:endParaRPr>
                    </a:p>
                  </a:txBody>
                  <a:tcPr marL="31320" marR="313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0312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799"/>
                        </a:spcBef>
                      </a:pPr>
                      <a:r>
                        <a:rPr lang="sk-SK" sz="1300" b="0" strike="noStrike" spc="-1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10</a:t>
                      </a:r>
                      <a:endParaRPr lang="sk-SK" sz="1300" b="0" strike="noStrike" spc="-1">
                        <a:latin typeface="Arial"/>
                      </a:endParaRPr>
                    </a:p>
                  </a:txBody>
                  <a:tcPr marL="31320" marR="313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799"/>
                        </a:spcBef>
                      </a:pPr>
                      <a:r>
                        <a:rPr lang="sk-SK" sz="1300" b="0" strike="noStrike" spc="-1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 </a:t>
                      </a:r>
                      <a:endParaRPr lang="sk-SK" sz="1300" b="0" strike="noStrike" spc="-1">
                        <a:latin typeface="Arial"/>
                      </a:endParaRPr>
                    </a:p>
                  </a:txBody>
                  <a:tcPr marL="31320" marR="313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799"/>
                        </a:spcBef>
                      </a:pPr>
                      <a:r>
                        <a:rPr lang="sk-SK" sz="1300" b="0" strike="noStrike" spc="-1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 </a:t>
                      </a:r>
                      <a:endParaRPr lang="sk-SK" sz="1300" b="0" strike="noStrike" spc="-1">
                        <a:latin typeface="Arial"/>
                      </a:endParaRPr>
                    </a:p>
                  </a:txBody>
                  <a:tcPr marL="31320" marR="313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799"/>
                        </a:spcBef>
                      </a:pPr>
                      <a:r>
                        <a:rPr lang="sk-SK" sz="1300" b="0" strike="noStrike" spc="-1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 </a:t>
                      </a:r>
                      <a:endParaRPr lang="sk-SK" sz="1300" b="0" strike="noStrike" spc="-1">
                        <a:latin typeface="Arial"/>
                      </a:endParaRPr>
                    </a:p>
                  </a:txBody>
                  <a:tcPr marL="31320" marR="313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799"/>
                        </a:spcBef>
                      </a:pPr>
                      <a:r>
                        <a:rPr lang="sk-SK" sz="1300" b="0" strike="noStrike" spc="-1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10</a:t>
                      </a:r>
                      <a:endParaRPr lang="sk-SK" sz="1300" b="0" strike="noStrike" spc="-1">
                        <a:latin typeface="Arial"/>
                      </a:endParaRPr>
                    </a:p>
                  </a:txBody>
                  <a:tcPr marL="31320" marR="313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799"/>
                        </a:spcBef>
                      </a:pPr>
                      <a:r>
                        <a:rPr lang="sk-SK" sz="1300" b="0" strike="noStrike" spc="-1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 </a:t>
                      </a:r>
                      <a:endParaRPr lang="sk-SK" sz="1300" b="0" strike="noStrike" spc="-1">
                        <a:latin typeface="Arial"/>
                      </a:endParaRPr>
                    </a:p>
                  </a:txBody>
                  <a:tcPr marL="31320" marR="313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799"/>
                        </a:spcBef>
                      </a:pPr>
                      <a:r>
                        <a:rPr lang="sk-SK" sz="1300" b="0" strike="noStrike" spc="-1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 </a:t>
                      </a:r>
                      <a:endParaRPr lang="sk-SK" sz="1300" b="0" strike="noStrike" spc="-1">
                        <a:latin typeface="Arial"/>
                      </a:endParaRPr>
                    </a:p>
                  </a:txBody>
                  <a:tcPr marL="31320" marR="313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799"/>
                        </a:spcBef>
                      </a:pPr>
                      <a:r>
                        <a:rPr lang="sk-SK" sz="1300" b="0" strike="noStrike" spc="-1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 </a:t>
                      </a:r>
                      <a:endParaRPr lang="sk-SK" sz="1300" b="0" strike="noStrike" spc="-1">
                        <a:latin typeface="Arial"/>
                      </a:endParaRPr>
                    </a:p>
                  </a:txBody>
                  <a:tcPr marL="31320" marR="313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799"/>
                        </a:spcBef>
                      </a:pPr>
                      <a:r>
                        <a:rPr lang="sk-SK" sz="1300" b="0" strike="noStrike" spc="-1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 </a:t>
                      </a:r>
                      <a:endParaRPr lang="sk-SK" sz="1300" b="0" strike="noStrike" spc="-1">
                        <a:latin typeface="Arial"/>
                      </a:endParaRPr>
                    </a:p>
                  </a:txBody>
                  <a:tcPr marL="31320" marR="313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0204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799"/>
                        </a:spcBef>
                      </a:pPr>
                      <a:r>
                        <a:rPr lang="sk-SK" sz="1300" b="0" strike="noStrike" spc="-1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11</a:t>
                      </a:r>
                      <a:endParaRPr lang="sk-SK" sz="1300" b="0" strike="noStrike" spc="-1">
                        <a:latin typeface="Arial"/>
                      </a:endParaRPr>
                    </a:p>
                  </a:txBody>
                  <a:tcPr marL="31320" marR="313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799"/>
                        </a:spcBef>
                      </a:pPr>
                      <a:r>
                        <a:rPr lang="sk-SK" sz="1300" b="0" strike="noStrike" spc="-1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 </a:t>
                      </a:r>
                      <a:endParaRPr lang="sk-SK" sz="1300" b="0" strike="noStrike" spc="-1">
                        <a:latin typeface="Arial"/>
                      </a:endParaRPr>
                    </a:p>
                  </a:txBody>
                  <a:tcPr marL="31320" marR="313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799"/>
                        </a:spcBef>
                      </a:pPr>
                      <a:r>
                        <a:rPr lang="sk-SK" sz="1300" b="0" strike="noStrike" spc="-1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 </a:t>
                      </a:r>
                      <a:endParaRPr lang="sk-SK" sz="1300" b="0" strike="noStrike" spc="-1">
                        <a:latin typeface="Arial"/>
                      </a:endParaRPr>
                    </a:p>
                  </a:txBody>
                  <a:tcPr marL="31320" marR="313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799"/>
                        </a:spcBef>
                      </a:pPr>
                      <a:r>
                        <a:rPr lang="sk-SK" sz="1300" b="0" strike="noStrike" spc="-1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 </a:t>
                      </a:r>
                      <a:endParaRPr lang="sk-SK" sz="1300" b="0" strike="noStrike" spc="-1">
                        <a:latin typeface="Arial"/>
                      </a:endParaRPr>
                    </a:p>
                  </a:txBody>
                  <a:tcPr marL="31320" marR="313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799"/>
                        </a:spcBef>
                      </a:pPr>
                      <a:r>
                        <a:rPr lang="sk-SK" sz="1300" b="0" strike="noStrike" spc="-1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11</a:t>
                      </a:r>
                      <a:endParaRPr lang="sk-SK" sz="1300" b="0" strike="noStrike" spc="-1">
                        <a:latin typeface="Arial"/>
                      </a:endParaRPr>
                    </a:p>
                  </a:txBody>
                  <a:tcPr marL="31320" marR="313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799"/>
                        </a:spcBef>
                      </a:pPr>
                      <a:r>
                        <a:rPr lang="sk-SK" sz="1300" b="0" strike="noStrike" spc="-1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 </a:t>
                      </a:r>
                      <a:endParaRPr lang="sk-SK" sz="1300" b="0" strike="noStrike" spc="-1">
                        <a:latin typeface="Arial"/>
                      </a:endParaRPr>
                    </a:p>
                  </a:txBody>
                  <a:tcPr marL="31320" marR="313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799"/>
                        </a:spcBef>
                      </a:pPr>
                      <a:r>
                        <a:rPr lang="sk-SK" sz="1300" b="0" strike="noStrike" spc="-1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 </a:t>
                      </a:r>
                      <a:endParaRPr lang="sk-SK" sz="1300" b="0" strike="noStrike" spc="-1">
                        <a:latin typeface="Arial"/>
                      </a:endParaRPr>
                    </a:p>
                  </a:txBody>
                  <a:tcPr marL="31320" marR="313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799"/>
                        </a:spcBef>
                      </a:pPr>
                      <a:r>
                        <a:rPr lang="sk-SK" sz="1300" b="0" strike="noStrike" spc="-1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 </a:t>
                      </a:r>
                      <a:endParaRPr lang="sk-SK" sz="1300" b="0" strike="noStrike" spc="-1">
                        <a:latin typeface="Arial"/>
                      </a:endParaRPr>
                    </a:p>
                  </a:txBody>
                  <a:tcPr marL="31320" marR="313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799"/>
                        </a:spcBef>
                      </a:pPr>
                      <a:r>
                        <a:rPr lang="sk-SK" sz="1300" b="0" strike="noStrike" spc="-1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 </a:t>
                      </a:r>
                      <a:endParaRPr lang="sk-SK" sz="1300" b="0" strike="noStrike" spc="-1">
                        <a:latin typeface="Arial"/>
                      </a:endParaRPr>
                    </a:p>
                  </a:txBody>
                  <a:tcPr marL="31320" marR="313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" name="CustomShape 1"/>
          <p:cNvSpPr/>
          <p:nvPr/>
        </p:nvSpPr>
        <p:spPr>
          <a:xfrm>
            <a:off x="-6840" y="5572440"/>
            <a:ext cx="12198240" cy="292680"/>
          </a:xfrm>
          <a:prstGeom prst="rect">
            <a:avLst/>
          </a:prstGeom>
          <a:solidFill>
            <a:srgbClr val="ED7D31"/>
          </a:solidFill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spAutoFit/>
          </a:bodyPr>
          <a:lstStyle/>
          <a:p>
            <a:pPr>
              <a:lnSpc>
                <a:spcPct val="107000"/>
              </a:lnSpc>
              <a:spcBef>
                <a:spcPts val="799"/>
              </a:spcBef>
            </a:pPr>
            <a:r>
              <a:rPr lang="sk-SK" sz="900" b="0" strike="noStrike" spc="-1">
                <a:latin typeface="Verdana"/>
                <a:ea typeface="Verdana"/>
              </a:rPr>
              <a:t>Táto publikácia (dokument) reprezentuje výlučne názor autora a SAAIC – Národná agentúra programu Erasmus+ ani Európska komisia nezodpovedajú za akékoľvek použitie informácií obsiahnutých v tejto publikácii (dokumente).</a:t>
            </a:r>
            <a:endParaRPr lang="sk-SK" sz="900" b="0" strike="noStrike" spc="-1">
              <a:latin typeface="Arial"/>
            </a:endParaRPr>
          </a:p>
        </p:txBody>
      </p:sp>
      <p:pic>
        <p:nvPicPr>
          <p:cNvPr id="310" name="image1.png"/>
          <p:cNvPicPr/>
          <p:nvPr/>
        </p:nvPicPr>
        <p:blipFill>
          <a:blip r:embed="rId3"/>
          <a:stretch/>
        </p:blipFill>
        <p:spPr>
          <a:xfrm>
            <a:off x="-6840" y="-11880"/>
            <a:ext cx="12198240" cy="1061280"/>
          </a:xfrm>
          <a:prstGeom prst="rect">
            <a:avLst/>
          </a:prstGeom>
          <a:ln w="12600">
            <a:noFill/>
          </a:ln>
        </p:spPr>
      </p:pic>
      <p:pic>
        <p:nvPicPr>
          <p:cNvPr id="311" name="image2.jpg"/>
          <p:cNvPicPr/>
          <p:nvPr/>
        </p:nvPicPr>
        <p:blipFill>
          <a:blip r:embed="rId4"/>
          <a:stretch/>
        </p:blipFill>
        <p:spPr>
          <a:xfrm>
            <a:off x="-6840" y="5799960"/>
            <a:ext cx="12198240" cy="1051560"/>
          </a:xfrm>
          <a:prstGeom prst="rect">
            <a:avLst/>
          </a:prstGeom>
          <a:ln w="12600">
            <a:noFill/>
          </a:ln>
        </p:spPr>
      </p:pic>
      <p:sp>
        <p:nvSpPr>
          <p:cNvPr id="312" name="CustomShape 2"/>
          <p:cNvSpPr/>
          <p:nvPr/>
        </p:nvSpPr>
        <p:spPr>
          <a:xfrm>
            <a:off x="261360" y="836640"/>
            <a:ext cx="11684880" cy="670680"/>
          </a:xfrm>
          <a:prstGeom prst="rect">
            <a:avLst/>
          </a:prstGeom>
          <a:noFill/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sk-SK" sz="4400" b="0" u="sng" strike="noStrike" spc="-1">
                <a:solidFill>
                  <a:srgbClr val="002060"/>
                </a:solidFill>
                <a:uFillTx/>
                <a:latin typeface="Calibri"/>
                <a:ea typeface="Calibri"/>
              </a:rPr>
              <a:t>Závery a kontrola výsledkov</a:t>
            </a:r>
            <a:endParaRPr lang="sk-SK" sz="4400" b="0" strike="noStrike" spc="-1">
              <a:latin typeface="Arial"/>
            </a:endParaRPr>
          </a:p>
        </p:txBody>
      </p:sp>
      <p:sp>
        <p:nvSpPr>
          <p:cNvPr id="313" name="CustomShape 3"/>
          <p:cNvSpPr/>
          <p:nvPr/>
        </p:nvSpPr>
        <p:spPr>
          <a:xfrm>
            <a:off x="401040" y="1645560"/>
            <a:ext cx="11684880" cy="3245040"/>
          </a:xfrm>
          <a:prstGeom prst="rect">
            <a:avLst/>
          </a:prstGeom>
          <a:noFill/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sk-SK" sz="2600" b="0" strike="noStrike" spc="-1">
                <a:solidFill>
                  <a:srgbClr val="002060"/>
                </a:solidFill>
                <a:latin typeface="Calibri"/>
                <a:ea typeface="Calibri"/>
              </a:rPr>
              <a:t>Čo nasleduje (Feed Forward)? Na základe výsledkov žiakov si naplánujte ďalšie vyučovacie hodiny:</a:t>
            </a:r>
            <a:endParaRPr lang="sk-SK" sz="26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sk-SK" sz="2600" b="0" strike="noStrike" spc="-1">
              <a:latin typeface="Arial"/>
            </a:endParaRPr>
          </a:p>
          <a:p>
            <a:pPr marL="171360" indent="-171000">
              <a:lnSpc>
                <a:spcPct val="100000"/>
              </a:lnSpc>
              <a:buClr>
                <a:srgbClr val="002060"/>
              </a:buClr>
              <a:buFont typeface="Symbol" charset="2"/>
              <a:buChar char=""/>
            </a:pPr>
            <a:r>
              <a:rPr lang="sk-SK" sz="2100" b="0" strike="noStrike" spc="-1">
                <a:solidFill>
                  <a:srgbClr val="002060"/>
                </a:solidFill>
                <a:latin typeface="Calibri"/>
                <a:ea typeface="Calibri"/>
              </a:rPr>
              <a:t> </a:t>
            </a:r>
            <a:r>
              <a:rPr lang="sk-SK" sz="2100" b="1" strike="noStrike" spc="-1">
                <a:solidFill>
                  <a:srgbClr val="002060"/>
                </a:solidFill>
                <a:latin typeface="Calibri"/>
                <a:ea typeface="Calibri"/>
              </a:rPr>
              <a:t>Náročnosť: V závislosti od toho, ako žiaci pochopili študijný materiál a ako si poradili so zadanými úlohami.</a:t>
            </a:r>
            <a:endParaRPr lang="sk-SK" sz="2100" b="0" strike="noStrike" spc="-1">
              <a:latin typeface="Arial"/>
            </a:endParaRPr>
          </a:p>
          <a:p>
            <a:pPr marL="146880" indent="-146520">
              <a:lnSpc>
                <a:spcPct val="100000"/>
              </a:lnSpc>
              <a:buClr>
                <a:srgbClr val="002060"/>
              </a:buClr>
              <a:buFont typeface="Symbol" charset="2"/>
              <a:buChar char=""/>
            </a:pPr>
            <a:r>
              <a:rPr lang="sk-SK" sz="2100" b="1" strike="noStrike" spc="-1">
                <a:solidFill>
                  <a:srgbClr val="002060"/>
                </a:solidFill>
                <a:latin typeface="Calibri"/>
                <a:ea typeface="Calibri"/>
              </a:rPr>
              <a:t>Prístup k materiálu: Aký je správny prístup, ktorý by žiakom pomohol lepšie porozumieť študijnému materiálu a riešiť úlohy?</a:t>
            </a:r>
            <a:endParaRPr lang="sk-SK" sz="2100" b="0" strike="noStrike" spc="-1">
              <a:latin typeface="Arial"/>
            </a:endParaRPr>
          </a:p>
          <a:p>
            <a:pPr marL="228600" indent="-228240">
              <a:lnSpc>
                <a:spcPct val="100000"/>
              </a:lnSpc>
              <a:buClr>
                <a:srgbClr val="002060"/>
              </a:buClr>
              <a:buFont typeface="Symbol" charset="2"/>
              <a:buChar char=""/>
            </a:pPr>
            <a:r>
              <a:rPr lang="sk-SK" sz="2800" b="1" strike="noStrike" spc="-1">
                <a:solidFill>
                  <a:srgbClr val="002060"/>
                </a:solidFill>
                <a:latin typeface="Calibri"/>
                <a:ea typeface="Calibri"/>
              </a:rPr>
              <a:t> </a:t>
            </a:r>
            <a:r>
              <a:rPr lang="sk-SK" sz="2100" b="1" strike="noStrike" spc="-1">
                <a:solidFill>
                  <a:srgbClr val="002060"/>
                </a:solidFill>
                <a:latin typeface="Calibri"/>
                <a:ea typeface="Calibri"/>
              </a:rPr>
              <a:t>Sebahodnotenie: Sebadisciplína, riadenie a kontrola činností.</a:t>
            </a:r>
            <a:endParaRPr lang="sk-SK" sz="2100" b="0" strike="noStrike" spc="-1">
              <a:latin typeface="Arial"/>
            </a:endParaRPr>
          </a:p>
          <a:p>
            <a:pPr marL="228600" indent="-228240">
              <a:lnSpc>
                <a:spcPct val="100000"/>
              </a:lnSpc>
              <a:buClr>
                <a:srgbClr val="002060"/>
              </a:buClr>
              <a:buFont typeface="Symbol" charset="2"/>
              <a:buChar char=""/>
            </a:pPr>
            <a:r>
              <a:rPr lang="sk-SK" sz="2800" b="0" strike="noStrike" spc="-1">
                <a:solidFill>
                  <a:srgbClr val="002060"/>
                </a:solidFill>
                <a:latin typeface="Calibri"/>
                <a:ea typeface="Calibri"/>
              </a:rPr>
              <a:t> </a:t>
            </a:r>
            <a:r>
              <a:rPr lang="sk-SK" sz="2100" b="1" strike="noStrike" spc="-1">
                <a:solidFill>
                  <a:srgbClr val="002060"/>
                </a:solidFill>
                <a:latin typeface="Calibri"/>
                <a:ea typeface="Calibri"/>
              </a:rPr>
              <a:t>Individuálny prístup: Individuálne hodnotenia a usmernenia.</a:t>
            </a:r>
            <a:endParaRPr lang="sk-SK" sz="21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" name="CustomShape 1"/>
          <p:cNvSpPr/>
          <p:nvPr/>
        </p:nvSpPr>
        <p:spPr>
          <a:xfrm>
            <a:off x="-6840" y="5572440"/>
            <a:ext cx="12198240" cy="292680"/>
          </a:xfrm>
          <a:prstGeom prst="rect">
            <a:avLst/>
          </a:prstGeom>
          <a:solidFill>
            <a:srgbClr val="ED7D31"/>
          </a:solidFill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spAutoFit/>
          </a:bodyPr>
          <a:lstStyle/>
          <a:p>
            <a:pPr>
              <a:lnSpc>
                <a:spcPct val="107000"/>
              </a:lnSpc>
              <a:spcBef>
                <a:spcPts val="799"/>
              </a:spcBef>
            </a:pPr>
            <a:r>
              <a:rPr lang="sk-SK" sz="900" b="0" strike="noStrike" spc="-1">
                <a:latin typeface="Verdana"/>
                <a:ea typeface="Verdana"/>
              </a:rPr>
              <a:t>Táto publikácia (dokument) reprezentuje výlučne názor autora a SAAIC – Národná agentúra programu Erasmus+ ani Európska komisia nezodpovedajú za akékoľvek použitie informácií obsiahnutých v tejto publikácii (dokumente).</a:t>
            </a:r>
            <a:endParaRPr lang="sk-SK" sz="900" b="0" strike="noStrike" spc="-1">
              <a:latin typeface="Arial"/>
            </a:endParaRPr>
          </a:p>
        </p:txBody>
      </p:sp>
      <p:pic>
        <p:nvPicPr>
          <p:cNvPr id="315" name="image1.png"/>
          <p:cNvPicPr/>
          <p:nvPr/>
        </p:nvPicPr>
        <p:blipFill>
          <a:blip r:embed="rId3"/>
          <a:stretch/>
        </p:blipFill>
        <p:spPr>
          <a:xfrm>
            <a:off x="-6840" y="-11880"/>
            <a:ext cx="12198240" cy="1061280"/>
          </a:xfrm>
          <a:prstGeom prst="rect">
            <a:avLst/>
          </a:prstGeom>
          <a:ln w="12600">
            <a:noFill/>
          </a:ln>
        </p:spPr>
      </p:pic>
      <p:pic>
        <p:nvPicPr>
          <p:cNvPr id="316" name="image2.jpg"/>
          <p:cNvPicPr/>
          <p:nvPr/>
        </p:nvPicPr>
        <p:blipFill>
          <a:blip r:embed="rId4"/>
          <a:stretch/>
        </p:blipFill>
        <p:spPr>
          <a:xfrm>
            <a:off x="-6840" y="5799960"/>
            <a:ext cx="12198240" cy="1051560"/>
          </a:xfrm>
          <a:prstGeom prst="rect">
            <a:avLst/>
          </a:prstGeom>
          <a:ln w="12600">
            <a:noFill/>
          </a:ln>
        </p:spPr>
      </p:pic>
      <p:sp>
        <p:nvSpPr>
          <p:cNvPr id="317" name="CustomShape 2"/>
          <p:cNvSpPr/>
          <p:nvPr/>
        </p:nvSpPr>
        <p:spPr>
          <a:xfrm>
            <a:off x="261360" y="836640"/>
            <a:ext cx="11684880" cy="670680"/>
          </a:xfrm>
          <a:prstGeom prst="rect">
            <a:avLst/>
          </a:prstGeom>
          <a:noFill/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sk-SK" sz="4400" b="0" u="sng" strike="noStrike" spc="-1">
                <a:solidFill>
                  <a:srgbClr val="002060"/>
                </a:solidFill>
                <a:uFillTx/>
                <a:latin typeface="Calibri"/>
                <a:ea typeface="Calibri"/>
              </a:rPr>
              <a:t>Závery, kontrola výsledkov 2</a:t>
            </a:r>
            <a:endParaRPr lang="sk-SK" sz="4400" b="0" strike="noStrike" spc="-1">
              <a:latin typeface="Arial"/>
            </a:endParaRPr>
          </a:p>
        </p:txBody>
      </p:sp>
      <p:sp>
        <p:nvSpPr>
          <p:cNvPr id="318" name="CustomShape 3"/>
          <p:cNvSpPr/>
          <p:nvPr/>
        </p:nvSpPr>
        <p:spPr>
          <a:xfrm>
            <a:off x="261360" y="1698120"/>
            <a:ext cx="11684880" cy="3839760"/>
          </a:xfrm>
          <a:prstGeom prst="rect">
            <a:avLst/>
          </a:prstGeom>
          <a:noFill/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sk-SK" sz="2800" b="0" strike="noStrike" spc="-1">
                <a:solidFill>
                  <a:srgbClr val="002060"/>
                </a:solidFill>
                <a:latin typeface="Calibri"/>
                <a:ea typeface="Calibri"/>
              </a:rPr>
              <a:t>Príprava: Jasné a dobre definované ciele vyučovacích hodín a cvičení. Keď žiaci pochopia konečný cieľ dobre, ľahšie a efektívnejšie sa zamerajú na konkrétnu úlohu / problematiku.  </a:t>
            </a:r>
            <a:endParaRPr lang="sk-SK" sz="2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sk-SK" sz="2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sk-SK" sz="2800" b="0" strike="noStrike" spc="-1">
                <a:solidFill>
                  <a:srgbClr val="002060"/>
                </a:solidFill>
                <a:latin typeface="Calibri"/>
                <a:ea typeface="Calibri"/>
              </a:rPr>
              <a:t>Kontrola: Ako som to zvládol / zvládla? Individuálne hodnotenie a spätná väzba od učiteľa za prácu žiakov, ktorá sa týka realizácie špecifického cieľa.</a:t>
            </a:r>
            <a:endParaRPr lang="sk-SK" sz="2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sk-SK" sz="2800" b="0" strike="noStrike" spc="-1">
                <a:solidFill>
                  <a:srgbClr val="002060"/>
                </a:solidFill>
                <a:latin typeface="Calibri"/>
                <a:ea typeface="Calibri"/>
              </a:rPr>
              <a:t> Má obsahovať informácie o pokroku žiakov (alebo o jeho nedostatku) a dať žiakom pokyny, ktoré im pomôžu dosiahnuť vytýčený cieľ a priblížiť sa očakávanému výsledku.</a:t>
            </a:r>
            <a:r>
              <a:rPr lang="sk-SK" sz="2300" b="0" strike="noStrike" spc="-1">
                <a:solidFill>
                  <a:srgbClr val="002060"/>
                </a:solidFill>
                <a:latin typeface="Calibri"/>
                <a:ea typeface="Calibri"/>
              </a:rPr>
              <a:t>   </a:t>
            </a:r>
            <a:endParaRPr lang="sk-SK" sz="23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CustomShape 1"/>
          <p:cNvSpPr/>
          <p:nvPr/>
        </p:nvSpPr>
        <p:spPr>
          <a:xfrm>
            <a:off x="-6840" y="5572440"/>
            <a:ext cx="12198240" cy="292680"/>
          </a:xfrm>
          <a:prstGeom prst="rect">
            <a:avLst/>
          </a:prstGeom>
          <a:solidFill>
            <a:srgbClr val="ED7D31"/>
          </a:solidFill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spAutoFit/>
          </a:bodyPr>
          <a:lstStyle/>
          <a:p>
            <a:pPr>
              <a:lnSpc>
                <a:spcPct val="107000"/>
              </a:lnSpc>
              <a:spcBef>
                <a:spcPts val="799"/>
              </a:spcBef>
            </a:pPr>
            <a:r>
              <a:rPr lang="sk-SK" sz="900" b="0" strike="noStrike" spc="-1">
                <a:latin typeface="Verdana"/>
                <a:ea typeface="Verdana"/>
              </a:rPr>
              <a:t>Táto publikácia (dokument) reprezentuje výlučne názor autora a SAAIC – Národná agentúra programu Erasmus+ ani Európska komisia nezodpovedajú za akékoľvek použitie informácií obsiahnutých v tejto publikácii (dokumente).</a:t>
            </a:r>
            <a:endParaRPr lang="sk-SK" sz="900" b="0" strike="noStrike" spc="-1">
              <a:latin typeface="Arial"/>
            </a:endParaRPr>
          </a:p>
        </p:txBody>
      </p:sp>
      <p:pic>
        <p:nvPicPr>
          <p:cNvPr id="129" name="image1.png"/>
          <p:cNvPicPr/>
          <p:nvPr/>
        </p:nvPicPr>
        <p:blipFill>
          <a:blip r:embed="rId2"/>
          <a:stretch/>
        </p:blipFill>
        <p:spPr>
          <a:xfrm>
            <a:off x="-6840" y="-11880"/>
            <a:ext cx="12198240" cy="1061280"/>
          </a:xfrm>
          <a:prstGeom prst="rect">
            <a:avLst/>
          </a:prstGeom>
          <a:ln w="12600">
            <a:noFill/>
          </a:ln>
        </p:spPr>
      </p:pic>
      <p:pic>
        <p:nvPicPr>
          <p:cNvPr id="130" name="image2.jpg"/>
          <p:cNvPicPr/>
          <p:nvPr/>
        </p:nvPicPr>
        <p:blipFill>
          <a:blip r:embed="rId3"/>
          <a:stretch/>
        </p:blipFill>
        <p:spPr>
          <a:xfrm>
            <a:off x="-6840" y="5799960"/>
            <a:ext cx="12198240" cy="1051560"/>
          </a:xfrm>
          <a:prstGeom prst="rect">
            <a:avLst/>
          </a:prstGeom>
          <a:ln w="12600">
            <a:noFill/>
          </a:ln>
        </p:spPr>
      </p:pic>
      <p:grpSp>
        <p:nvGrpSpPr>
          <p:cNvPr id="131" name="Group 2"/>
          <p:cNvGrpSpPr/>
          <p:nvPr/>
        </p:nvGrpSpPr>
        <p:grpSpPr>
          <a:xfrm>
            <a:off x="1840320" y="3416400"/>
            <a:ext cx="3793680" cy="1768320"/>
            <a:chOff x="1840320" y="3416400"/>
            <a:chExt cx="3793680" cy="1768320"/>
          </a:xfrm>
        </p:grpSpPr>
        <p:sp>
          <p:nvSpPr>
            <p:cNvPr id="132" name="CustomShape 3"/>
            <p:cNvSpPr/>
            <p:nvPr/>
          </p:nvSpPr>
          <p:spPr>
            <a:xfrm>
              <a:off x="1840320" y="3416400"/>
              <a:ext cx="2080080" cy="1768320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6480">
              <a:solidFill>
                <a:srgbClr val="FFFFFF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grpSp>
          <p:nvGrpSpPr>
            <p:cNvPr id="133" name="Group 4"/>
            <p:cNvGrpSpPr/>
            <p:nvPr/>
          </p:nvGrpSpPr>
          <p:grpSpPr>
            <a:xfrm>
              <a:off x="1926360" y="3752640"/>
              <a:ext cx="3707640" cy="1096200"/>
              <a:chOff x="1926360" y="3752640"/>
              <a:chExt cx="3707640" cy="1096200"/>
            </a:xfrm>
          </p:grpSpPr>
          <p:sp>
            <p:nvSpPr>
              <p:cNvPr id="134" name="CustomShape 5"/>
              <p:cNvSpPr/>
              <p:nvPr/>
            </p:nvSpPr>
            <p:spPr>
              <a:xfrm>
                <a:off x="1926360" y="3752640"/>
                <a:ext cx="3707640" cy="1096200"/>
              </a:xfrm>
              <a:prstGeom prst="rect">
                <a:avLst/>
              </a:prstGeom>
              <a:solidFill>
                <a:srgbClr val="A5A5A5"/>
              </a:solidFill>
              <a:ln w="19080">
                <a:solidFill>
                  <a:srgbClr val="FFFFFF"/>
                </a:solidFill>
                <a:miter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35" name="CustomShape 6"/>
              <p:cNvSpPr/>
              <p:nvPr/>
            </p:nvSpPr>
            <p:spPr>
              <a:xfrm>
                <a:off x="1926360" y="4010760"/>
                <a:ext cx="3707640" cy="579600"/>
              </a:xfrm>
              <a:prstGeom prst="rect">
                <a:avLst/>
              </a:prstGeom>
              <a:noFill/>
              <a:ln w="1260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lIns="0" tIns="0" rIns="0" bIns="0" anchor="ctr">
                <a:spAutoFit/>
              </a:bodyPr>
              <a:lstStyle/>
              <a:p>
                <a:pPr>
                  <a:lnSpc>
                    <a:spcPct val="100000"/>
                  </a:lnSpc>
                </a:pPr>
                <a:r>
                  <a:rPr lang="sk-SK" sz="1900" b="1" strike="noStrike" spc="-1">
                    <a:solidFill>
                      <a:srgbClr val="0D0D0D"/>
                    </a:solidFill>
                    <a:latin typeface="Calibri"/>
                    <a:ea typeface="Calibri"/>
                  </a:rPr>
                  <a:t>4. STARS Koncept edukačného programu na výučbu astronómie</a:t>
                </a:r>
                <a:endParaRPr lang="sk-SK" sz="1900" b="0" strike="noStrike" spc="-1">
                  <a:latin typeface="Arial"/>
                </a:endParaRPr>
              </a:p>
            </p:txBody>
          </p:sp>
        </p:grpSp>
      </p:grpSp>
      <p:grpSp>
        <p:nvGrpSpPr>
          <p:cNvPr id="136" name="Group 7"/>
          <p:cNvGrpSpPr/>
          <p:nvPr/>
        </p:nvGrpSpPr>
        <p:grpSpPr>
          <a:xfrm>
            <a:off x="6207840" y="4142160"/>
            <a:ext cx="3830040" cy="964800"/>
            <a:chOff x="6207840" y="4142160"/>
            <a:chExt cx="3830040" cy="964800"/>
          </a:xfrm>
        </p:grpSpPr>
        <p:sp>
          <p:nvSpPr>
            <p:cNvPr id="137" name="CustomShape 8"/>
            <p:cNvSpPr/>
            <p:nvPr/>
          </p:nvSpPr>
          <p:spPr>
            <a:xfrm>
              <a:off x="6207840" y="4142160"/>
              <a:ext cx="1953720" cy="964800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6480">
              <a:solidFill>
                <a:srgbClr val="FFFFFF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38" name="CustomShape 9"/>
            <p:cNvSpPr/>
            <p:nvPr/>
          </p:nvSpPr>
          <p:spPr>
            <a:xfrm>
              <a:off x="6254640" y="4486060"/>
              <a:ext cx="3783240" cy="276999"/>
            </a:xfrm>
            <a:prstGeom prst="rect">
              <a:avLst/>
            </a:prstGeom>
            <a:solidFill>
              <a:srgbClr val="ED7D31"/>
            </a:solidFill>
            <a:ln w="12600">
              <a:solidFill>
                <a:srgbClr val="AD5B24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0" tIns="0" rIns="0" bIns="0" anchor="ctr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sk-SK" sz="1800" b="1" strike="noStrike" spc="-1" dirty="0">
                  <a:latin typeface="Calibri"/>
                  <a:ea typeface="Calibri"/>
                </a:rPr>
                <a:t>Medzinárodná online konferencia 2020</a:t>
              </a:r>
              <a:endParaRPr lang="sk-SK" sz="1800" b="0" strike="noStrike" spc="-1" dirty="0">
                <a:latin typeface="Arial"/>
              </a:endParaRPr>
            </a:p>
          </p:txBody>
        </p:sp>
      </p:grpSp>
      <p:grpSp>
        <p:nvGrpSpPr>
          <p:cNvPr id="139" name="Group 10"/>
          <p:cNvGrpSpPr/>
          <p:nvPr/>
        </p:nvGrpSpPr>
        <p:grpSpPr>
          <a:xfrm>
            <a:off x="734040" y="1504440"/>
            <a:ext cx="3602160" cy="1942200"/>
            <a:chOff x="734040" y="1504440"/>
            <a:chExt cx="3602160" cy="1942200"/>
          </a:xfrm>
        </p:grpSpPr>
        <p:sp>
          <p:nvSpPr>
            <p:cNvPr id="140" name="CustomShape 11"/>
            <p:cNvSpPr/>
            <p:nvPr/>
          </p:nvSpPr>
          <p:spPr>
            <a:xfrm>
              <a:off x="734040" y="1504440"/>
              <a:ext cx="3355920" cy="1463400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6480">
              <a:solidFill>
                <a:srgbClr val="FFFFFF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grpSp>
          <p:nvGrpSpPr>
            <p:cNvPr id="141" name="Group 12"/>
            <p:cNvGrpSpPr/>
            <p:nvPr/>
          </p:nvGrpSpPr>
          <p:grpSpPr>
            <a:xfrm>
              <a:off x="805320" y="1569960"/>
              <a:ext cx="3530880" cy="1876680"/>
              <a:chOff x="805320" y="1569960"/>
              <a:chExt cx="3530880" cy="1876680"/>
            </a:xfrm>
          </p:grpSpPr>
          <p:sp>
            <p:nvSpPr>
              <p:cNvPr id="142" name="CustomShape 13"/>
              <p:cNvSpPr/>
              <p:nvPr/>
            </p:nvSpPr>
            <p:spPr>
              <a:xfrm>
                <a:off x="805320" y="1569960"/>
                <a:ext cx="3530880" cy="1876680"/>
              </a:xfrm>
              <a:prstGeom prst="rect">
                <a:avLst/>
              </a:prstGeom>
              <a:gradFill rotWithShape="0">
                <a:gsLst>
                  <a:gs pos="0">
                    <a:srgbClr val="5F82CB"/>
                  </a:gs>
                  <a:gs pos="100000">
                    <a:srgbClr val="3E70CA"/>
                  </a:gs>
                </a:gsLst>
                <a:lin ang="5400000"/>
              </a:gradFill>
              <a:ln w="6480">
                <a:solidFill>
                  <a:srgbClr val="4472C4"/>
                </a:solidFill>
                <a:miter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43" name="CustomShape 14"/>
              <p:cNvSpPr/>
              <p:nvPr/>
            </p:nvSpPr>
            <p:spPr>
              <a:xfrm>
                <a:off x="805320" y="1928520"/>
                <a:ext cx="3530880" cy="1158480"/>
              </a:xfrm>
              <a:prstGeom prst="rect">
                <a:avLst/>
              </a:prstGeom>
              <a:noFill/>
              <a:ln w="1260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lIns="0" tIns="0" rIns="0" bIns="0" anchor="ctr">
                <a:spAutoFit/>
              </a:bodyPr>
              <a:lstStyle/>
              <a:p>
                <a:pPr>
                  <a:lnSpc>
                    <a:spcPct val="100000"/>
                  </a:lnSpc>
                </a:pPr>
                <a:r>
                  <a:rPr lang="sk-SK" sz="1900" b="1" strike="noStrike" spc="-1">
                    <a:solidFill>
                      <a:srgbClr val="FFFFFF"/>
                    </a:solidFill>
                    <a:latin typeface="Calibri"/>
                    <a:ea typeface="Calibri"/>
                  </a:rPr>
                  <a:t>1. STARS Metodická príručka pre učiteľov</a:t>
                </a:r>
                <a:endParaRPr lang="sk-SK" sz="1900" b="0" strike="noStrike" spc="-1">
                  <a:latin typeface="Arial"/>
                </a:endParaRPr>
              </a:p>
              <a:p>
                <a:pPr>
                  <a:lnSpc>
                    <a:spcPct val="100000"/>
                  </a:lnSpc>
                </a:pPr>
                <a:r>
                  <a:rPr lang="sk-SK" sz="1900" b="0" strike="noStrike" spc="-1">
                    <a:solidFill>
                      <a:srgbClr val="FFFFFF"/>
                    </a:solidFill>
                    <a:latin typeface="Calibri"/>
                    <a:ea typeface="Calibri"/>
                  </a:rPr>
                  <a:t>zdroj pre učiteľov pripravený na použitie</a:t>
                </a:r>
                <a:endParaRPr lang="sk-SK" sz="1900" b="0" strike="noStrike" spc="-1">
                  <a:latin typeface="Arial"/>
                </a:endParaRPr>
              </a:p>
            </p:txBody>
          </p:sp>
        </p:grpSp>
      </p:grpSp>
      <p:grpSp>
        <p:nvGrpSpPr>
          <p:cNvPr id="144" name="Group 15"/>
          <p:cNvGrpSpPr/>
          <p:nvPr/>
        </p:nvGrpSpPr>
        <p:grpSpPr>
          <a:xfrm>
            <a:off x="8267400" y="2203920"/>
            <a:ext cx="3639960" cy="1768320"/>
            <a:chOff x="8267400" y="2203920"/>
            <a:chExt cx="3639960" cy="1768320"/>
          </a:xfrm>
        </p:grpSpPr>
        <p:sp>
          <p:nvSpPr>
            <p:cNvPr id="145" name="CustomShape 16"/>
            <p:cNvSpPr/>
            <p:nvPr/>
          </p:nvSpPr>
          <p:spPr>
            <a:xfrm>
              <a:off x="8267400" y="2369160"/>
              <a:ext cx="3639960" cy="1437480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6480">
              <a:solidFill>
                <a:srgbClr val="FFFFFF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grpSp>
          <p:nvGrpSpPr>
            <p:cNvPr id="146" name="Group 17"/>
            <p:cNvGrpSpPr/>
            <p:nvPr/>
          </p:nvGrpSpPr>
          <p:grpSpPr>
            <a:xfrm>
              <a:off x="8337600" y="2203920"/>
              <a:ext cx="3499560" cy="1768320"/>
              <a:chOff x="8337600" y="2203920"/>
              <a:chExt cx="3499560" cy="1768320"/>
            </a:xfrm>
          </p:grpSpPr>
          <p:sp>
            <p:nvSpPr>
              <p:cNvPr id="147" name="CustomShape 18"/>
              <p:cNvSpPr/>
              <p:nvPr/>
            </p:nvSpPr>
            <p:spPr>
              <a:xfrm>
                <a:off x="8337600" y="2203920"/>
                <a:ext cx="3499560" cy="1768320"/>
              </a:xfrm>
              <a:prstGeom prst="rect">
                <a:avLst/>
              </a:prstGeom>
              <a:gradFill rotWithShape="0">
                <a:gsLst>
                  <a:gs pos="0">
                    <a:srgbClr val="FFDB9B"/>
                  </a:gs>
                  <a:gs pos="100000">
                    <a:srgbClr val="FFD58D"/>
                  </a:gs>
                </a:gsLst>
                <a:lin ang="5400000"/>
              </a:gradFill>
              <a:ln w="6480">
                <a:solidFill>
                  <a:srgbClr val="FFC000"/>
                </a:solidFill>
                <a:miter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48" name="CustomShape 19"/>
              <p:cNvSpPr/>
              <p:nvPr/>
            </p:nvSpPr>
            <p:spPr>
              <a:xfrm>
                <a:off x="8337600" y="2508480"/>
                <a:ext cx="3499560" cy="1158480"/>
              </a:xfrm>
              <a:prstGeom prst="rect">
                <a:avLst/>
              </a:prstGeom>
              <a:noFill/>
              <a:ln w="1260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lIns="0" tIns="0" rIns="0" bIns="0" anchor="ctr">
                <a:spAutoFit/>
              </a:bodyPr>
              <a:lstStyle/>
              <a:p>
                <a:pPr>
                  <a:lnSpc>
                    <a:spcPct val="100000"/>
                  </a:lnSpc>
                </a:pPr>
                <a:r>
                  <a:rPr lang="sk-SK" sz="1900" b="1" strike="noStrike" spc="-1">
                    <a:latin typeface="Calibri"/>
                    <a:ea typeface="Calibri"/>
                  </a:rPr>
                  <a:t>3. STARS Online Platforma s príkladmi osvedčených postupov, príležitostí na diskusie a výmenu poznatkov</a:t>
                </a:r>
                <a:endParaRPr lang="sk-SK" sz="1900" b="0" strike="noStrike" spc="-1">
                  <a:latin typeface="Arial"/>
                </a:endParaRPr>
              </a:p>
            </p:txBody>
          </p:sp>
        </p:grpSp>
      </p:grpSp>
      <p:grpSp>
        <p:nvGrpSpPr>
          <p:cNvPr id="149" name="Group 20"/>
          <p:cNvGrpSpPr/>
          <p:nvPr/>
        </p:nvGrpSpPr>
        <p:grpSpPr>
          <a:xfrm>
            <a:off x="4559400" y="1820880"/>
            <a:ext cx="3289320" cy="1856160"/>
            <a:chOff x="4559400" y="1820880"/>
            <a:chExt cx="3289320" cy="1856160"/>
          </a:xfrm>
        </p:grpSpPr>
        <p:sp>
          <p:nvSpPr>
            <p:cNvPr id="150" name="CustomShape 21"/>
            <p:cNvSpPr/>
            <p:nvPr/>
          </p:nvSpPr>
          <p:spPr>
            <a:xfrm>
              <a:off x="4601160" y="1820880"/>
              <a:ext cx="2576160" cy="1329480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6480">
              <a:solidFill>
                <a:srgbClr val="FFFFFF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grpSp>
          <p:nvGrpSpPr>
            <p:cNvPr id="151" name="Group 22"/>
            <p:cNvGrpSpPr/>
            <p:nvPr/>
          </p:nvGrpSpPr>
          <p:grpSpPr>
            <a:xfrm>
              <a:off x="4559400" y="1894680"/>
              <a:ext cx="3289320" cy="1782360"/>
              <a:chOff x="4559400" y="1894680"/>
              <a:chExt cx="3289320" cy="1782360"/>
            </a:xfrm>
          </p:grpSpPr>
          <p:sp>
            <p:nvSpPr>
              <p:cNvPr id="152" name="CustomShape 23"/>
              <p:cNvSpPr/>
              <p:nvPr/>
            </p:nvSpPr>
            <p:spPr>
              <a:xfrm>
                <a:off x="4559400" y="1894680"/>
                <a:ext cx="3289320" cy="1782360"/>
              </a:xfrm>
              <a:prstGeom prst="rect">
                <a:avLst/>
              </a:prstGeom>
              <a:gradFill rotWithShape="0">
                <a:gsLst>
                  <a:gs pos="0">
                    <a:srgbClr val="80B860"/>
                  </a:gs>
                  <a:gs pos="100000">
                    <a:srgbClr val="6FB242"/>
                  </a:gs>
                </a:gsLst>
                <a:lin ang="5400000"/>
              </a:gradFill>
              <a:ln w="6480">
                <a:solidFill>
                  <a:srgbClr val="5B9BD5"/>
                </a:solidFill>
                <a:miter/>
              </a:ln>
              <a:effectLst>
                <a:outerShdw blurRad="63500" dist="19080" dir="5400000" rotWithShape="0">
                  <a:srgbClr val="000000">
                    <a:alpha val="63000"/>
                  </a:srgbClr>
                </a:outerShdw>
              </a:effectLst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53" name="CustomShape 24"/>
              <p:cNvSpPr/>
              <p:nvPr/>
            </p:nvSpPr>
            <p:spPr>
              <a:xfrm>
                <a:off x="4559400" y="2351160"/>
                <a:ext cx="3289320" cy="869040"/>
              </a:xfrm>
              <a:prstGeom prst="rect">
                <a:avLst/>
              </a:prstGeom>
              <a:noFill/>
              <a:ln w="1260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lIns="0" tIns="0" rIns="0" bIns="0" anchor="ctr">
                <a:spAutoFit/>
              </a:bodyPr>
              <a:lstStyle/>
              <a:p>
                <a:pPr>
                  <a:lnSpc>
                    <a:spcPct val="100000"/>
                  </a:lnSpc>
                </a:pPr>
                <a:r>
                  <a:rPr lang="sk-SK" sz="1900" b="1" strike="noStrike" spc="-1">
                    <a:solidFill>
                      <a:srgbClr val="040404"/>
                    </a:solidFill>
                    <a:latin typeface="Calibri"/>
                    <a:ea typeface="Calibri"/>
                  </a:rPr>
                  <a:t>2. STARS Tréningový program pre učiteľov</a:t>
                </a:r>
                <a:endParaRPr lang="sk-SK" sz="1900" b="0" strike="noStrike" spc="-1">
                  <a:latin typeface="Arial"/>
                </a:endParaRPr>
              </a:p>
              <a:p>
                <a:pPr>
                  <a:lnSpc>
                    <a:spcPct val="100000"/>
                  </a:lnSpc>
                </a:pPr>
                <a:r>
                  <a:rPr lang="sk-SK" sz="1900" b="0" strike="noStrike" spc="-1">
                    <a:solidFill>
                      <a:srgbClr val="040404"/>
                    </a:solidFill>
                    <a:latin typeface="Calibri"/>
                    <a:ea typeface="Calibri"/>
                  </a:rPr>
                  <a:t>inovatívny a komplexný prístup</a:t>
                </a:r>
                <a:endParaRPr lang="sk-SK" sz="1900" b="0" strike="noStrike" spc="-1">
                  <a:latin typeface="Arial"/>
                </a:endParaRPr>
              </a:p>
            </p:txBody>
          </p:sp>
        </p:grpSp>
      </p:grpSp>
      <p:sp>
        <p:nvSpPr>
          <p:cNvPr id="154" name="CustomShape 25"/>
          <p:cNvSpPr/>
          <p:nvPr/>
        </p:nvSpPr>
        <p:spPr>
          <a:xfrm>
            <a:off x="642240" y="798480"/>
            <a:ext cx="11684880" cy="759960"/>
          </a:xfrm>
          <a:prstGeom prst="rect">
            <a:avLst/>
          </a:prstGeom>
          <a:noFill/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45720" tIns="45000" rIns="4572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sk-SK" sz="4400" b="0" u="sng" strike="noStrike" spc="-1">
                <a:solidFill>
                  <a:srgbClr val="002060"/>
                </a:solidFill>
                <a:uFillTx/>
                <a:latin typeface="Calibri"/>
                <a:ea typeface="Calibri"/>
              </a:rPr>
              <a:t>STARS - Úvod do projektu</a:t>
            </a:r>
            <a:endParaRPr lang="sk-SK" sz="4400" b="0" strike="noStrike" spc="-1">
              <a:latin typeface="Arial"/>
            </a:endParaRPr>
          </a:p>
        </p:txBody>
      </p:sp>
      <p:sp>
        <p:nvSpPr>
          <p:cNvPr id="155" name="CustomShape 26"/>
          <p:cNvSpPr/>
          <p:nvPr/>
        </p:nvSpPr>
        <p:spPr>
          <a:xfrm>
            <a:off x="1179360" y="4775400"/>
            <a:ext cx="2962080" cy="577080"/>
          </a:xfrm>
          <a:prstGeom prst="rect">
            <a:avLst/>
          </a:prstGeom>
          <a:noFill/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45720" tIns="45000" rIns="4572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sk-SK" sz="3200" b="0" u="sng" strike="noStrike" spc="-1">
                <a:solidFill>
                  <a:srgbClr val="0000FF"/>
                </a:solidFill>
                <a:uFillTx/>
                <a:latin typeface="Calibri"/>
                <a:ea typeface="Calibri"/>
                <a:hlinkClick r:id="rId4"/>
              </a:rPr>
              <a:t>project-stars.com</a:t>
            </a:r>
            <a:endParaRPr lang="sk-SK" sz="32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2.jpg">
            <a:extLst>
              <a:ext uri="{FF2B5EF4-FFF2-40B4-BE49-F238E27FC236}">
                <a16:creationId xmlns:a16="http://schemas.microsoft.com/office/drawing/2014/main" id="{36223A4D-3023-401C-B87B-D47558DCCF2C}"/>
              </a:ext>
            </a:extLst>
          </p:cNvPr>
          <p:cNvPicPr/>
          <p:nvPr/>
        </p:nvPicPr>
        <p:blipFill rotWithShape="1">
          <a:blip r:embed="rId2"/>
          <a:srcRect t="14594" b="20007"/>
          <a:stretch/>
        </p:blipFill>
        <p:spPr>
          <a:xfrm>
            <a:off x="1587482" y="5821509"/>
            <a:ext cx="9032870" cy="1036491"/>
          </a:xfrm>
          <a:prstGeom prst="rect">
            <a:avLst/>
          </a:prstGeom>
          <a:ln w="12700">
            <a:miter lim="400000"/>
          </a:ln>
        </p:spPr>
      </p:pic>
      <p:pic>
        <p:nvPicPr>
          <p:cNvPr id="8" name="image1.png">
            <a:extLst>
              <a:ext uri="{FF2B5EF4-FFF2-40B4-BE49-F238E27FC236}">
                <a16:creationId xmlns:a16="http://schemas.microsoft.com/office/drawing/2014/main" id="{4EDCB3E2-1EBA-4425-9C15-3D3A560D8617}"/>
              </a:ext>
            </a:extLst>
          </p:cNvPr>
          <p:cNvPicPr/>
          <p:nvPr/>
        </p:nvPicPr>
        <p:blipFill rotWithShape="1">
          <a:blip r:embed="rId3"/>
          <a:srcRect t="8893" b="13838"/>
          <a:stretch/>
        </p:blipFill>
        <p:spPr>
          <a:xfrm>
            <a:off x="1254255" y="0"/>
            <a:ext cx="9683489" cy="1101784"/>
          </a:xfrm>
          <a:prstGeom prst="rect">
            <a:avLst/>
          </a:prstGeom>
          <a:ln w="12700">
            <a:miter lim="400000"/>
          </a:ln>
        </p:spPr>
      </p:pic>
      <p:sp>
        <p:nvSpPr>
          <p:cNvPr id="92" name="Shape 92"/>
          <p:cNvSpPr/>
          <p:nvPr/>
        </p:nvSpPr>
        <p:spPr>
          <a:xfrm>
            <a:off x="-6761" y="5572490"/>
            <a:ext cx="12198761" cy="139701"/>
          </a:xfrm>
          <a:prstGeom prst="rect">
            <a:avLst/>
          </a:prstGeom>
          <a:solidFill>
            <a:srgbClr val="ED7D3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ct val="107000"/>
              </a:lnSpc>
              <a:spcBef>
                <a:spcPts val="800"/>
              </a:spcBef>
              <a:defRPr sz="900"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>
              <a:defRPr sz="1800"/>
            </a:pPr>
            <a:r>
              <a:rPr sz="900"/>
              <a:t>The current publication reflects only the author´s view and neither the Slovak National Agency, nor the European Commission are responsible for any use that may be made of the information it contains.</a:t>
            </a:r>
          </a:p>
        </p:txBody>
      </p:sp>
      <p:sp>
        <p:nvSpPr>
          <p:cNvPr id="95" name="Shape 95"/>
          <p:cNvSpPr>
            <a:spLocks noGrp="1"/>
          </p:cNvSpPr>
          <p:nvPr>
            <p:ph type="title"/>
          </p:nvPr>
        </p:nvSpPr>
        <p:spPr>
          <a:xfrm>
            <a:off x="-6761" y="981862"/>
            <a:ext cx="12198760" cy="688766"/>
          </a:xfrm>
          <a:prstGeom prst="rect">
            <a:avLst/>
          </a:prstGeom>
        </p:spPr>
        <p:txBody>
          <a:bodyPr>
            <a:normAutofit/>
          </a:bodyPr>
          <a:lstStyle>
            <a:lvl1pPr defTabSz="859536">
              <a:defRPr sz="5600">
                <a:solidFill>
                  <a:srgbClr val="142A9D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 defTabSz="713230">
              <a:defRPr sz="1800" u="none">
                <a:solidFill>
                  <a:srgbClr val="000000"/>
                </a:solidFill>
              </a:defRPr>
            </a:pPr>
            <a:r>
              <a:rPr lang="cs-CZ" sz="4400" u="sng" dirty="0">
                <a:solidFill>
                  <a:srgbClr val="002060"/>
                </a:solidFill>
                <a:sym typeface="Calibri Light"/>
              </a:rPr>
              <a:t>Moduly projektu </a:t>
            </a:r>
            <a:r>
              <a:rPr sz="4400" u="sng" dirty="0">
                <a:solidFill>
                  <a:srgbClr val="002060"/>
                </a:solidFill>
                <a:sym typeface="Calibri Light"/>
              </a:rPr>
              <a:t>STARS</a:t>
            </a:r>
          </a:p>
        </p:txBody>
      </p:sp>
      <p:sp>
        <p:nvSpPr>
          <p:cNvPr id="9" name="Shape 96"/>
          <p:cNvSpPr>
            <a:spLocks noGrp="1"/>
          </p:cNvSpPr>
          <p:nvPr>
            <p:ph type="body" idx="4294967295"/>
          </p:nvPr>
        </p:nvSpPr>
        <p:spPr>
          <a:xfrm>
            <a:off x="781665" y="2016189"/>
            <a:ext cx="10826932" cy="3331840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just" defTabSz="868680">
              <a:spcBef>
                <a:spcPts val="900"/>
              </a:spcBef>
              <a:defRPr sz="1800"/>
            </a:pPr>
            <a:r>
              <a:rPr lang="sk-SK" sz="2600" dirty="0">
                <a:solidFill>
                  <a:srgbClr val="002060"/>
                </a:solidFill>
              </a:rPr>
              <a:t>#1 	Súhvezdia.				#6 	Galaktické prostredie.</a:t>
            </a:r>
          </a:p>
          <a:p>
            <a:pPr algn="just" defTabSz="868680">
              <a:spcBef>
                <a:spcPts val="900"/>
              </a:spcBef>
              <a:defRPr sz="1800"/>
            </a:pPr>
            <a:r>
              <a:rPr lang="sk-SK" sz="2600" dirty="0">
                <a:solidFill>
                  <a:srgbClr val="002060"/>
                </a:solidFill>
              </a:rPr>
              <a:t>#2 	Pohyb nebeských telies.	#7 	Slnko a hviezdy.</a:t>
            </a:r>
          </a:p>
          <a:p>
            <a:pPr lvl="0" algn="just" defTabSz="868680">
              <a:spcBef>
                <a:spcPts val="900"/>
              </a:spcBef>
              <a:defRPr sz="1800"/>
            </a:pPr>
            <a:r>
              <a:rPr lang="sk-SK" sz="2600" dirty="0">
                <a:solidFill>
                  <a:srgbClr val="002060"/>
                </a:solidFill>
              </a:rPr>
              <a:t>#3 	Newtonov gravitačný zákon.	#8 	Naša Galaxia a iné galaxie.</a:t>
            </a:r>
          </a:p>
          <a:p>
            <a:pPr lvl="0" algn="just" defTabSz="868680">
              <a:spcBef>
                <a:spcPts val="900"/>
              </a:spcBef>
              <a:defRPr sz="1800"/>
            </a:pPr>
            <a:r>
              <a:rPr lang="sk-SK" sz="2600" dirty="0">
                <a:solidFill>
                  <a:srgbClr val="002060"/>
                </a:solidFill>
              </a:rPr>
              <a:t>#4 	Objavovanie vesmíru. 		#9 	Vesmír.</a:t>
            </a:r>
          </a:p>
          <a:p>
            <a:pPr algn="just" defTabSz="868680">
              <a:spcBef>
                <a:spcPts val="900"/>
              </a:spcBef>
              <a:defRPr sz="1800"/>
            </a:pPr>
            <a:r>
              <a:rPr lang="sk-SK" sz="2600" dirty="0">
                <a:solidFill>
                  <a:srgbClr val="002060"/>
                </a:solidFill>
              </a:rPr>
              <a:t>#5 	Slnečná sústava.			#10	Hvezdárne / observatóriá.</a:t>
            </a:r>
          </a:p>
        </p:txBody>
      </p:sp>
    </p:spTree>
    <p:extLst>
      <p:ext uri="{BB962C8B-B14F-4D97-AF65-F5344CB8AC3E}">
        <p14:creationId xmlns:p14="http://schemas.microsoft.com/office/powerpoint/2010/main" val="42423267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2.jpg">
            <a:extLst>
              <a:ext uri="{FF2B5EF4-FFF2-40B4-BE49-F238E27FC236}">
                <a16:creationId xmlns:a16="http://schemas.microsoft.com/office/drawing/2014/main" id="{1F4DABE8-AE72-4301-BEC5-EAEBFCB93966}"/>
              </a:ext>
            </a:extLst>
          </p:cNvPr>
          <p:cNvPicPr/>
          <p:nvPr/>
        </p:nvPicPr>
        <p:blipFill rotWithShape="1">
          <a:blip r:embed="rId2" cstate="print"/>
          <a:srcRect t="14594" b="20007"/>
          <a:stretch/>
        </p:blipFill>
        <p:spPr>
          <a:xfrm>
            <a:off x="1587482" y="5821509"/>
            <a:ext cx="9032870" cy="1036491"/>
          </a:xfrm>
          <a:prstGeom prst="rect">
            <a:avLst/>
          </a:prstGeom>
          <a:ln w="12700">
            <a:miter lim="400000"/>
          </a:ln>
        </p:spPr>
      </p:pic>
      <p:pic>
        <p:nvPicPr>
          <p:cNvPr id="8" name="image1.png">
            <a:extLst>
              <a:ext uri="{FF2B5EF4-FFF2-40B4-BE49-F238E27FC236}">
                <a16:creationId xmlns:a16="http://schemas.microsoft.com/office/drawing/2014/main" id="{709AA62F-BCAB-4629-B7C4-096F41662BB1}"/>
              </a:ext>
            </a:extLst>
          </p:cNvPr>
          <p:cNvPicPr/>
          <p:nvPr/>
        </p:nvPicPr>
        <p:blipFill rotWithShape="1">
          <a:blip r:embed="rId3" cstate="print"/>
          <a:srcRect t="8893" b="13838"/>
          <a:stretch/>
        </p:blipFill>
        <p:spPr>
          <a:xfrm>
            <a:off x="1254255" y="0"/>
            <a:ext cx="9683489" cy="1101784"/>
          </a:xfrm>
          <a:prstGeom prst="rect">
            <a:avLst/>
          </a:prstGeom>
          <a:ln w="12700">
            <a:miter lim="400000"/>
          </a:ln>
        </p:spPr>
      </p:pic>
      <p:sp>
        <p:nvSpPr>
          <p:cNvPr id="98" name="Shape 98"/>
          <p:cNvSpPr/>
          <p:nvPr/>
        </p:nvSpPr>
        <p:spPr>
          <a:xfrm>
            <a:off x="-6761" y="5572490"/>
            <a:ext cx="12198761" cy="139701"/>
          </a:xfrm>
          <a:prstGeom prst="rect">
            <a:avLst/>
          </a:prstGeom>
          <a:solidFill>
            <a:srgbClr val="ED7D3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ct val="107000"/>
              </a:lnSpc>
              <a:spcBef>
                <a:spcPts val="800"/>
              </a:spcBef>
              <a:defRPr sz="900"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>
              <a:defRPr sz="1800"/>
            </a:pPr>
            <a:r>
              <a:rPr sz="900"/>
              <a:t>The current publication reflects only the author´s view and neither the Slovak National Agency, nor the European Commission are responsible for any use that may be made of the information it contains.</a:t>
            </a:r>
          </a:p>
        </p:txBody>
      </p:sp>
      <p:sp>
        <p:nvSpPr>
          <p:cNvPr id="101" name="Shape 101"/>
          <p:cNvSpPr>
            <a:spLocks noGrp="1"/>
          </p:cNvSpPr>
          <p:nvPr>
            <p:ph type="title"/>
          </p:nvPr>
        </p:nvSpPr>
        <p:spPr>
          <a:xfrm>
            <a:off x="7917" y="1072925"/>
            <a:ext cx="12192000" cy="657240"/>
          </a:xfrm>
          <a:prstGeom prst="rect">
            <a:avLst/>
          </a:prstGeom>
        </p:spPr>
        <p:txBody>
          <a:bodyPr lIns="0" tIns="0" rIns="0" bIns="0">
            <a:normAutofit fontScale="90000"/>
          </a:bodyPr>
          <a:lstStyle>
            <a:lvl1pPr defTabSz="713230">
              <a:defRPr sz="4600">
                <a:solidFill>
                  <a:srgbClr val="142A9D"/>
                </a:solidFill>
              </a:defRPr>
            </a:lvl1pPr>
          </a:lstStyle>
          <a:p>
            <a:pPr algn="ctr">
              <a:defRPr sz="1800" u="none">
                <a:solidFill>
                  <a:srgbClr val="000000"/>
                </a:solidFill>
              </a:defRPr>
            </a:pPr>
            <a:r>
              <a:rPr lang="sk-SK" sz="4400" u="sng" dirty="0">
                <a:solidFill>
                  <a:srgbClr val="002060"/>
                </a:solidFill>
                <a:latin typeface="Calibri"/>
                <a:cs typeface="Calibri"/>
                <a:sym typeface="Calibri"/>
              </a:rPr>
              <a:t>Ako sú moduly štruktúrované</a:t>
            </a:r>
          </a:p>
        </p:txBody>
      </p:sp>
      <p:sp>
        <p:nvSpPr>
          <p:cNvPr id="102" name="Shape 102"/>
          <p:cNvSpPr>
            <a:spLocks noGrp="1"/>
          </p:cNvSpPr>
          <p:nvPr>
            <p:ph type="body" idx="4294967295"/>
          </p:nvPr>
        </p:nvSpPr>
        <p:spPr>
          <a:xfrm>
            <a:off x="92783" y="2036010"/>
            <a:ext cx="11608597" cy="3230635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lvl="0" algn="just">
              <a:defRPr sz="1800"/>
            </a:pPr>
            <a:r>
              <a:rPr sz="2000" dirty="0"/>
              <a:t>	</a:t>
            </a:r>
            <a:r>
              <a:rPr lang="sk-SK" sz="2600" dirty="0">
                <a:solidFill>
                  <a:srgbClr val="002060"/>
                </a:solidFill>
              </a:rPr>
              <a:t>Každý modul je rozdelený do niekoľkých tém.</a:t>
            </a:r>
          </a:p>
          <a:p>
            <a:pPr lvl="0" algn="just">
              <a:defRPr sz="1800"/>
            </a:pPr>
            <a:r>
              <a:rPr lang="sk-SK" sz="2600" dirty="0">
                <a:solidFill>
                  <a:srgbClr val="002060"/>
                </a:solidFill>
              </a:rPr>
              <a:t>	Každá téma obsahuje:</a:t>
            </a:r>
          </a:p>
          <a:p>
            <a:pPr marL="1435100" lvl="0" indent="-304800" algn="just">
              <a:buClr>
                <a:srgbClr val="131D84"/>
              </a:buClr>
              <a:buSzPct val="100000"/>
              <a:buFont typeface="Arial"/>
              <a:buChar char="•"/>
              <a:defRPr sz="1800"/>
            </a:pPr>
            <a:r>
              <a:rPr lang="sk-SK" sz="2000" dirty="0">
                <a:solidFill>
                  <a:srgbClr val="002060"/>
                </a:solidFill>
              </a:rPr>
              <a:t>Stručný úvod a kľúčová slová.</a:t>
            </a:r>
          </a:p>
          <a:p>
            <a:pPr marL="1435100" lvl="0" indent="-304800" algn="l">
              <a:buClr>
                <a:srgbClr val="131D84"/>
              </a:buClr>
              <a:buSzPct val="100000"/>
              <a:buFont typeface="Arial"/>
              <a:buChar char="•"/>
              <a:defRPr sz="1800"/>
            </a:pPr>
            <a:r>
              <a:rPr lang="sk-SK" sz="2000" dirty="0">
                <a:solidFill>
                  <a:srgbClr val="002060"/>
                </a:solidFill>
              </a:rPr>
              <a:t>Teoretická časť pre učiteľov – poskytuje základné informácie potrebné na prípravu lekcie na túto tému (v niektorých prípadoch odkazy na ďalšie materiály na internete).</a:t>
            </a:r>
          </a:p>
          <a:p>
            <a:pPr marL="1435100" lvl="0" indent="-304800" algn="l">
              <a:buClr>
                <a:srgbClr val="131D84"/>
              </a:buClr>
              <a:buSzPct val="100000"/>
              <a:buFont typeface="Arial"/>
              <a:buChar char="•"/>
              <a:defRPr sz="1800"/>
            </a:pPr>
            <a:r>
              <a:rPr lang="sk-SK" sz="2000" dirty="0">
                <a:solidFill>
                  <a:srgbClr val="002060"/>
                </a:solidFill>
              </a:rPr>
              <a:t>Praktické cvičenia pre žiakov – (vo väčšine prípadov) pripravené na použitie v triede, doplnené odpoveďami.</a:t>
            </a:r>
          </a:p>
        </p:txBody>
      </p:sp>
    </p:spTree>
    <p:extLst>
      <p:ext uri="{BB962C8B-B14F-4D97-AF65-F5344CB8AC3E}">
        <p14:creationId xmlns:p14="http://schemas.microsoft.com/office/powerpoint/2010/main" val="10046717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2.jpg">
            <a:extLst>
              <a:ext uri="{FF2B5EF4-FFF2-40B4-BE49-F238E27FC236}">
                <a16:creationId xmlns:a16="http://schemas.microsoft.com/office/drawing/2014/main" id="{FAFEDBA9-8232-46EB-B435-372FD91950AE}"/>
              </a:ext>
            </a:extLst>
          </p:cNvPr>
          <p:cNvPicPr/>
          <p:nvPr/>
        </p:nvPicPr>
        <p:blipFill rotWithShape="1">
          <a:blip r:embed="rId2" cstate="print"/>
          <a:srcRect t="14594" b="20007"/>
          <a:stretch/>
        </p:blipFill>
        <p:spPr>
          <a:xfrm>
            <a:off x="1587482" y="5821509"/>
            <a:ext cx="9032870" cy="1036491"/>
          </a:xfrm>
          <a:prstGeom prst="rect">
            <a:avLst/>
          </a:prstGeom>
          <a:ln w="12700">
            <a:miter lim="400000"/>
          </a:ln>
        </p:spPr>
      </p:pic>
      <p:pic>
        <p:nvPicPr>
          <p:cNvPr id="8" name="image1.png">
            <a:extLst>
              <a:ext uri="{FF2B5EF4-FFF2-40B4-BE49-F238E27FC236}">
                <a16:creationId xmlns:a16="http://schemas.microsoft.com/office/drawing/2014/main" id="{661739D2-11F9-42BA-A045-07F1C81794BD}"/>
              </a:ext>
            </a:extLst>
          </p:cNvPr>
          <p:cNvPicPr/>
          <p:nvPr/>
        </p:nvPicPr>
        <p:blipFill rotWithShape="1">
          <a:blip r:embed="rId3" cstate="print"/>
          <a:srcRect t="8893" b="13838"/>
          <a:stretch/>
        </p:blipFill>
        <p:spPr>
          <a:xfrm>
            <a:off x="1254255" y="0"/>
            <a:ext cx="9683489" cy="1101784"/>
          </a:xfrm>
          <a:prstGeom prst="rect">
            <a:avLst/>
          </a:prstGeom>
          <a:ln w="12700">
            <a:miter lim="400000"/>
          </a:ln>
        </p:spPr>
      </p:pic>
      <p:sp>
        <p:nvSpPr>
          <p:cNvPr id="104" name="Shape 104"/>
          <p:cNvSpPr/>
          <p:nvPr/>
        </p:nvSpPr>
        <p:spPr>
          <a:xfrm>
            <a:off x="-6761" y="5572490"/>
            <a:ext cx="12198761" cy="139701"/>
          </a:xfrm>
          <a:prstGeom prst="rect">
            <a:avLst/>
          </a:prstGeom>
          <a:solidFill>
            <a:srgbClr val="ED7D3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ct val="107000"/>
              </a:lnSpc>
              <a:spcBef>
                <a:spcPts val="800"/>
              </a:spcBef>
              <a:defRPr sz="900"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>
              <a:defRPr sz="1800"/>
            </a:pPr>
            <a:r>
              <a:rPr sz="900"/>
              <a:t>The current publication reflects only the author´s view and neither the Slovak National Agency, nor the European Commission are responsible for any use that may be made of the information it contains.</a:t>
            </a:r>
          </a:p>
        </p:txBody>
      </p:sp>
      <p:sp>
        <p:nvSpPr>
          <p:cNvPr id="108" name="Shape 108"/>
          <p:cNvSpPr/>
          <p:nvPr/>
        </p:nvSpPr>
        <p:spPr>
          <a:xfrm>
            <a:off x="748072" y="2191194"/>
            <a:ext cx="11198505" cy="200054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spAutoFit/>
          </a:bodyPr>
          <a:lstStyle/>
          <a:p>
            <a:pPr marL="502057" lvl="0" indent="-502057">
              <a:buClr>
                <a:srgbClr val="002060"/>
              </a:buClr>
              <a:buSzPct val="100000"/>
              <a:buAutoNum type="arabicPeriod"/>
            </a:pPr>
            <a:r>
              <a:rPr lang="sk-SK" sz="2600" dirty="0">
                <a:solidFill>
                  <a:srgbClr val="002060"/>
                </a:solidFill>
              </a:rPr>
              <a:t>Pozorne si prečítajte teoretickú časť pre učiteľa.</a:t>
            </a:r>
          </a:p>
          <a:p>
            <a:pPr lvl="0"/>
            <a:endParaRPr lang="sk-SK" sz="2600" dirty="0">
              <a:solidFill>
                <a:srgbClr val="002060"/>
              </a:solidFill>
            </a:endParaRPr>
          </a:p>
          <a:p>
            <a:pPr marL="502057" lvl="0" indent="-502057">
              <a:buClr>
                <a:srgbClr val="002060"/>
              </a:buClr>
              <a:buSzPct val="100000"/>
              <a:buAutoNum type="arabicPeriod" startAt="2"/>
            </a:pPr>
            <a:r>
              <a:rPr lang="sk-SK" sz="2600" dirty="0">
                <a:solidFill>
                  <a:srgbClr val="002060"/>
                </a:solidFill>
              </a:rPr>
              <a:t>Ak máte akékoľvek dotazy, vyhľadajte ďalší materiál na stránke projektu </a:t>
            </a:r>
            <a:br>
              <a:rPr lang="sk-SK" sz="2600" dirty="0">
                <a:solidFill>
                  <a:srgbClr val="002060"/>
                </a:solidFill>
              </a:rPr>
            </a:br>
            <a:r>
              <a:rPr lang="sk-SK" sz="2600" dirty="0">
                <a:solidFill>
                  <a:srgbClr val="002060"/>
                </a:solidFill>
              </a:rPr>
              <a:t>(</a:t>
            </a:r>
            <a:r>
              <a:rPr lang="sk-SK" sz="2600" dirty="0" err="1">
                <a:solidFill>
                  <a:srgbClr val="002060"/>
                </a:solidFill>
              </a:rPr>
              <a:t>project-stars.com</a:t>
            </a:r>
            <a:r>
              <a:rPr lang="sk-SK" sz="2600" dirty="0">
                <a:solidFill>
                  <a:srgbClr val="002060"/>
                </a:solidFill>
              </a:rPr>
              <a:t>) alebo na iných webových stránkach. </a:t>
            </a:r>
          </a:p>
          <a:p>
            <a:pPr lvl="0"/>
            <a:r>
              <a:rPr lang="sk-SK" sz="2600" dirty="0">
                <a:solidFill>
                  <a:srgbClr val="002060"/>
                </a:solidFill>
              </a:rPr>
              <a:t>	</a:t>
            </a:r>
            <a:r>
              <a:rPr lang="sk-SK" sz="2600" dirty="0">
                <a:solidFill>
                  <a:srgbClr val="F22D25"/>
                </a:solidFill>
              </a:rPr>
              <a:t>Pozor! Uistite sa, že zdroje sú spoľahlivé!</a:t>
            </a:r>
          </a:p>
        </p:txBody>
      </p:sp>
      <p:sp>
        <p:nvSpPr>
          <p:cNvPr id="9" name="Shape 114">
            <a:extLst>
              <a:ext uri="{FF2B5EF4-FFF2-40B4-BE49-F238E27FC236}">
                <a16:creationId xmlns:a16="http://schemas.microsoft.com/office/drawing/2014/main" id="{C62839CD-CF2A-4145-ADA6-6B29B2B191F0}"/>
              </a:ext>
            </a:extLst>
          </p:cNvPr>
          <p:cNvSpPr/>
          <p:nvPr/>
        </p:nvSpPr>
        <p:spPr>
          <a:xfrm>
            <a:off x="-6762" y="1101784"/>
            <a:ext cx="12198761" cy="67710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0" tIns="0" rIns="0" bIns="0">
            <a:spAutoFit/>
          </a:bodyPr>
          <a:lstStyle>
            <a:lvl1pPr algn="ctr">
              <a:defRPr sz="4400" u="sng">
                <a:solidFill>
                  <a:srgbClr val="002060"/>
                </a:solidFill>
              </a:defRPr>
            </a:lvl1pPr>
          </a:lstStyle>
          <a:p>
            <a:pPr lvl="0">
              <a:defRPr sz="1800" u="none">
                <a:solidFill>
                  <a:srgbClr val="000000"/>
                </a:solidFill>
              </a:defRPr>
            </a:pPr>
            <a:r>
              <a:rPr lang="sk-SK" sz="4400" u="sng" dirty="0">
                <a:solidFill>
                  <a:srgbClr val="002060"/>
                </a:solidFill>
              </a:rPr>
              <a:t> Ako pristupovať k materiálu 1</a:t>
            </a:r>
          </a:p>
        </p:txBody>
      </p:sp>
    </p:spTree>
    <p:extLst>
      <p:ext uri="{BB962C8B-B14F-4D97-AF65-F5344CB8AC3E}">
        <p14:creationId xmlns:p14="http://schemas.microsoft.com/office/powerpoint/2010/main" val="32884171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2.jpg">
            <a:extLst>
              <a:ext uri="{FF2B5EF4-FFF2-40B4-BE49-F238E27FC236}">
                <a16:creationId xmlns:a16="http://schemas.microsoft.com/office/drawing/2014/main" id="{4CEB8788-6861-4F51-902A-57CA98832C78}"/>
              </a:ext>
            </a:extLst>
          </p:cNvPr>
          <p:cNvPicPr/>
          <p:nvPr/>
        </p:nvPicPr>
        <p:blipFill rotWithShape="1">
          <a:blip r:embed="rId2"/>
          <a:srcRect t="14594" b="20007"/>
          <a:stretch/>
        </p:blipFill>
        <p:spPr>
          <a:xfrm>
            <a:off x="1587482" y="5821509"/>
            <a:ext cx="9032870" cy="1036491"/>
          </a:xfrm>
          <a:prstGeom prst="rect">
            <a:avLst/>
          </a:prstGeom>
          <a:ln w="12700">
            <a:miter lim="400000"/>
          </a:ln>
        </p:spPr>
      </p:pic>
      <p:pic>
        <p:nvPicPr>
          <p:cNvPr id="8" name="image1.png">
            <a:extLst>
              <a:ext uri="{FF2B5EF4-FFF2-40B4-BE49-F238E27FC236}">
                <a16:creationId xmlns:a16="http://schemas.microsoft.com/office/drawing/2014/main" id="{0C739F15-AB8A-472A-9547-7741D95343DA}"/>
              </a:ext>
            </a:extLst>
          </p:cNvPr>
          <p:cNvPicPr/>
          <p:nvPr/>
        </p:nvPicPr>
        <p:blipFill rotWithShape="1">
          <a:blip r:embed="rId3"/>
          <a:srcRect t="8893" b="13838"/>
          <a:stretch/>
        </p:blipFill>
        <p:spPr>
          <a:xfrm>
            <a:off x="1254255" y="0"/>
            <a:ext cx="9683489" cy="1101784"/>
          </a:xfrm>
          <a:prstGeom prst="rect">
            <a:avLst/>
          </a:prstGeom>
          <a:ln w="12700">
            <a:miter lim="400000"/>
          </a:ln>
        </p:spPr>
      </p:pic>
      <p:sp>
        <p:nvSpPr>
          <p:cNvPr id="116" name="Shape 116"/>
          <p:cNvSpPr/>
          <p:nvPr/>
        </p:nvSpPr>
        <p:spPr>
          <a:xfrm>
            <a:off x="-6761" y="5572490"/>
            <a:ext cx="12198761" cy="139701"/>
          </a:xfrm>
          <a:prstGeom prst="rect">
            <a:avLst/>
          </a:prstGeom>
          <a:solidFill>
            <a:srgbClr val="ED7D31"/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ct val="107000"/>
              </a:lnSpc>
              <a:spcBef>
                <a:spcPts val="800"/>
              </a:spcBef>
              <a:defRPr sz="900"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>
              <a:defRPr sz="1800"/>
            </a:pPr>
            <a:r>
              <a:rPr sz="900"/>
              <a:t>The current publication reflects only the author´s view and neither the Slovak National Agency, nor the European Commission are responsible for any use that may be made of the information it contains.</a:t>
            </a:r>
          </a:p>
        </p:txBody>
      </p:sp>
      <p:sp>
        <p:nvSpPr>
          <p:cNvPr id="120" name="Shape 120"/>
          <p:cNvSpPr/>
          <p:nvPr/>
        </p:nvSpPr>
        <p:spPr>
          <a:xfrm>
            <a:off x="496747" y="1970566"/>
            <a:ext cx="11198506" cy="27699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marL="457200" lvl="0" indent="-457200">
              <a:buClr>
                <a:srgbClr val="002060"/>
              </a:buClr>
              <a:buSzPct val="100000"/>
              <a:buFont typeface="+mj-lt"/>
              <a:buAutoNum type="arabicPeriod" startAt="3"/>
            </a:pPr>
            <a:r>
              <a:rPr lang="cs-CZ" sz="2200" dirty="0">
                <a:solidFill>
                  <a:srgbClr val="002060"/>
                </a:solidFill>
              </a:rPr>
              <a:t>Prečítajte si pozorne praktické cvičenia a ich odpovede.</a:t>
            </a:r>
            <a:endParaRPr sz="2200" dirty="0">
              <a:solidFill>
                <a:srgbClr val="002060"/>
              </a:solidFill>
            </a:endParaRPr>
          </a:p>
          <a:p>
            <a:pPr lvl="0"/>
            <a:endParaRPr sz="2400" dirty="0">
              <a:solidFill>
                <a:srgbClr val="002060"/>
              </a:solidFill>
            </a:endParaRPr>
          </a:p>
          <a:p>
            <a:pPr marL="457200" lvl="0" indent="-457200">
              <a:buClr>
                <a:srgbClr val="002060"/>
              </a:buClr>
              <a:buSzPct val="100000"/>
              <a:buFont typeface="+mj-lt"/>
              <a:buAutoNum type="arabicPeriod" startAt="4"/>
            </a:pPr>
            <a:r>
              <a:rPr lang="cs-CZ" sz="2200" dirty="0">
                <a:solidFill>
                  <a:srgbClr val="002060"/>
                </a:solidFill>
              </a:rPr>
              <a:t> Ak máte nejaké otázky, pozrite sa na ďašie materiály a/alebo stránky projektu </a:t>
            </a:r>
            <a:br>
              <a:rPr lang="cs-CZ" sz="2200" dirty="0">
                <a:solidFill>
                  <a:srgbClr val="002060"/>
                </a:solidFill>
              </a:rPr>
            </a:br>
            <a:r>
              <a:rPr lang="cs-CZ" sz="2200" dirty="0">
                <a:solidFill>
                  <a:srgbClr val="002060"/>
                </a:solidFill>
              </a:rPr>
              <a:t>(project-stars.com) alebo na iné webové stránky. </a:t>
            </a:r>
            <a:r>
              <a:rPr lang="cs-CZ" sz="2200" dirty="0">
                <a:solidFill>
                  <a:srgbClr val="F22D25"/>
                </a:solidFill>
              </a:rPr>
              <a:t>Pozor! Uistite se, že zdroje  sú spoľahlivé!</a:t>
            </a:r>
            <a:endParaRPr sz="2200" dirty="0">
              <a:solidFill>
                <a:srgbClr val="F22D25"/>
              </a:solidFill>
            </a:endParaRPr>
          </a:p>
          <a:p>
            <a:pPr lvl="0"/>
            <a:endParaRPr sz="2400" dirty="0">
              <a:solidFill>
                <a:srgbClr val="002163"/>
              </a:solidFill>
            </a:endParaRPr>
          </a:p>
          <a:p>
            <a:pPr marL="457200" lvl="0" indent="-457200">
              <a:buClr>
                <a:srgbClr val="002163"/>
              </a:buClr>
              <a:buSzPct val="100000"/>
              <a:buFont typeface="+mj-lt"/>
              <a:buAutoNum type="arabicPeriod" startAt="5"/>
            </a:pPr>
            <a:r>
              <a:rPr lang="cs-CZ" sz="2200" dirty="0">
                <a:solidFill>
                  <a:srgbClr val="002163"/>
                </a:solidFill>
              </a:rPr>
              <a:t>Na základe teoretickej časti vyberte na ilustráciu praktické cvičenia.  Ďalšie cvičenia môžete hľadať v doplnkových materiáloch a/alebo na stránke projektu (project-stars.com), alebo na iných webových stránkách.</a:t>
            </a:r>
            <a:r>
              <a:rPr lang="cs-CZ" sz="2200" dirty="0">
                <a:solidFill>
                  <a:srgbClr val="002060"/>
                </a:solidFill>
              </a:rPr>
              <a:t> </a:t>
            </a:r>
            <a:r>
              <a:rPr lang="cs-CZ" sz="2200" dirty="0">
                <a:solidFill>
                  <a:srgbClr val="F22D25"/>
                </a:solidFill>
              </a:rPr>
              <a:t>Pozor! Uistite sa, že zdroje sú spoľahlivé!</a:t>
            </a:r>
          </a:p>
        </p:txBody>
      </p:sp>
      <p:sp>
        <p:nvSpPr>
          <p:cNvPr id="9" name="Shape 114">
            <a:extLst>
              <a:ext uri="{FF2B5EF4-FFF2-40B4-BE49-F238E27FC236}">
                <a16:creationId xmlns:a16="http://schemas.microsoft.com/office/drawing/2014/main" id="{17C274E4-3DE8-4357-B821-416555839368}"/>
              </a:ext>
            </a:extLst>
          </p:cNvPr>
          <p:cNvSpPr/>
          <p:nvPr/>
        </p:nvSpPr>
        <p:spPr>
          <a:xfrm>
            <a:off x="-6761" y="1101784"/>
            <a:ext cx="12198761" cy="67710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0" tIns="0" rIns="0" bIns="0">
            <a:spAutoFit/>
          </a:bodyPr>
          <a:lstStyle>
            <a:lvl1pPr algn="ctr">
              <a:defRPr sz="4400" u="sng">
                <a:solidFill>
                  <a:srgbClr val="002060"/>
                </a:solidFill>
              </a:defRPr>
            </a:lvl1pPr>
          </a:lstStyle>
          <a:p>
            <a:pPr lvl="0">
              <a:defRPr sz="1800" u="none">
                <a:solidFill>
                  <a:srgbClr val="000000"/>
                </a:solidFill>
              </a:defRPr>
            </a:pPr>
            <a:r>
              <a:rPr lang="cs-CZ" sz="4400" u="sng" dirty="0">
                <a:solidFill>
                  <a:srgbClr val="002060"/>
                </a:solidFill>
              </a:rPr>
              <a:t> Ako</a:t>
            </a:r>
            <a:r>
              <a:rPr sz="4400" u="sng" dirty="0">
                <a:solidFill>
                  <a:srgbClr val="002060"/>
                </a:solidFill>
              </a:rPr>
              <a:t> </a:t>
            </a:r>
            <a:r>
              <a:rPr lang="cs-CZ" sz="4400" u="sng" dirty="0">
                <a:solidFill>
                  <a:srgbClr val="002060"/>
                </a:solidFill>
              </a:rPr>
              <a:t>pristupovať k materiálu 2</a:t>
            </a:r>
            <a:endParaRPr sz="4400" u="sng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CustomShape 1"/>
          <p:cNvSpPr/>
          <p:nvPr/>
        </p:nvSpPr>
        <p:spPr>
          <a:xfrm>
            <a:off x="-6840" y="5572440"/>
            <a:ext cx="12197880" cy="292680"/>
          </a:xfrm>
          <a:prstGeom prst="rect">
            <a:avLst/>
          </a:prstGeom>
          <a:solidFill>
            <a:srgbClr val="ED7D31"/>
          </a:solidFill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spAutoFit/>
          </a:bodyPr>
          <a:lstStyle/>
          <a:p>
            <a:pPr>
              <a:lnSpc>
                <a:spcPct val="107000"/>
              </a:lnSpc>
              <a:spcBef>
                <a:spcPts val="799"/>
              </a:spcBef>
            </a:pPr>
            <a:r>
              <a:rPr lang="sk-SK" sz="900" b="0" strike="noStrike" spc="-1">
                <a:solidFill>
                  <a:srgbClr val="000000"/>
                </a:solidFill>
                <a:latin typeface="Verdana"/>
                <a:ea typeface="Verdana"/>
              </a:rPr>
              <a:t>Táto publikácia (dokument) reprezentuje výlučne názor autora a SAAIC – Národná agentúra programu Erasmus+ ani Európska komisia nezodpovedajú za akékoľvek použitie informácií obsiahnutých v tejto publikácii (dokumente).</a:t>
            </a:r>
            <a:endParaRPr lang="sk-SK" sz="900" b="0" strike="noStrike" spc="-1">
              <a:latin typeface="Arial"/>
            </a:endParaRPr>
          </a:p>
        </p:txBody>
      </p:sp>
      <p:pic>
        <p:nvPicPr>
          <p:cNvPr id="179" name="image1.png"/>
          <p:cNvPicPr/>
          <p:nvPr/>
        </p:nvPicPr>
        <p:blipFill>
          <a:blip r:embed="rId2"/>
          <a:stretch/>
        </p:blipFill>
        <p:spPr>
          <a:xfrm>
            <a:off x="-6840" y="-11880"/>
            <a:ext cx="12197880" cy="1060920"/>
          </a:xfrm>
          <a:prstGeom prst="rect">
            <a:avLst/>
          </a:prstGeom>
          <a:ln w="12600">
            <a:noFill/>
          </a:ln>
        </p:spPr>
      </p:pic>
      <p:pic>
        <p:nvPicPr>
          <p:cNvPr id="180" name="image2.jpg"/>
          <p:cNvPicPr/>
          <p:nvPr/>
        </p:nvPicPr>
        <p:blipFill>
          <a:blip r:embed="rId3"/>
          <a:stretch/>
        </p:blipFill>
        <p:spPr>
          <a:xfrm>
            <a:off x="-6840" y="5799960"/>
            <a:ext cx="12197880" cy="1051200"/>
          </a:xfrm>
          <a:prstGeom prst="rect">
            <a:avLst/>
          </a:prstGeom>
          <a:ln w="12600">
            <a:noFill/>
          </a:ln>
        </p:spPr>
      </p:pic>
      <p:sp>
        <p:nvSpPr>
          <p:cNvPr id="181" name="CustomShape 2"/>
          <p:cNvSpPr/>
          <p:nvPr/>
        </p:nvSpPr>
        <p:spPr>
          <a:xfrm>
            <a:off x="528120" y="760320"/>
            <a:ext cx="11684520" cy="677108"/>
          </a:xfrm>
          <a:prstGeom prst="rect">
            <a:avLst/>
          </a:prstGeom>
          <a:noFill/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sk-SK" sz="4400" b="0" u="sng" strike="noStrike" spc="-1" dirty="0">
                <a:solidFill>
                  <a:srgbClr val="002060"/>
                </a:solidFill>
                <a:uFillTx/>
                <a:latin typeface="Calibri"/>
                <a:ea typeface="Calibri"/>
              </a:rPr>
              <a:t>Ako pristupovať k materiálu 3</a:t>
            </a:r>
            <a:endParaRPr lang="sk-SK" sz="4400" b="0" strike="noStrike" spc="-1" dirty="0">
              <a:latin typeface="Arial"/>
            </a:endParaRPr>
          </a:p>
        </p:txBody>
      </p:sp>
      <p:sp>
        <p:nvSpPr>
          <p:cNvPr id="182" name="CustomShape 3"/>
          <p:cNvSpPr/>
          <p:nvPr/>
        </p:nvSpPr>
        <p:spPr>
          <a:xfrm>
            <a:off x="496800" y="1486800"/>
            <a:ext cx="11197800" cy="3724096"/>
          </a:xfrm>
          <a:prstGeom prst="rect">
            <a:avLst/>
          </a:prstGeom>
          <a:noFill/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spAutoFit/>
          </a:bodyPr>
          <a:lstStyle/>
          <a:p>
            <a:pPr marL="720">
              <a:lnSpc>
                <a:spcPct val="100000"/>
              </a:lnSpc>
              <a:buClr>
                <a:srgbClr val="002060"/>
              </a:buClr>
            </a:pPr>
            <a:r>
              <a:rPr lang="sk-SK" sz="2200" b="0" strike="noStrike" spc="-1" dirty="0">
                <a:solidFill>
                  <a:srgbClr val="002060"/>
                </a:solidFill>
                <a:latin typeface="Calibri"/>
                <a:ea typeface="Calibri"/>
              </a:rPr>
              <a:t>6.	Majte na pamäti, že si niektoré cvičenia vyžadujú ďalšie pomôcky a materiály, ktoré sú v 	školských učebniach ťažko dostupné. Na </a:t>
            </a:r>
            <a:r>
              <a:rPr lang="sk-SK" sz="2200" b="0" strike="noStrike" spc="-1" dirty="0" err="1">
                <a:solidFill>
                  <a:srgbClr val="002060"/>
                </a:solidFill>
                <a:latin typeface="Calibri"/>
                <a:ea typeface="Calibri"/>
              </a:rPr>
              <a:t>ne</a:t>
            </a:r>
            <a:r>
              <a:rPr lang="sk-SK" sz="2200" b="0" strike="noStrike" spc="-1" dirty="0">
                <a:solidFill>
                  <a:srgbClr val="002060"/>
                </a:solidFill>
                <a:latin typeface="Calibri"/>
                <a:ea typeface="Calibri"/>
              </a:rPr>
              <a:t> sa musíte pripraviť vopred - buď si ich 	zaobstaráte sami a dodáte ich žiakom, alebo upozornite žiakov, aby si ich pripravili 	dopredu!</a:t>
            </a:r>
            <a:endParaRPr lang="sk-SK" sz="2200" b="0" strike="noStrike" spc="-1" dirty="0">
              <a:latin typeface="Arial"/>
            </a:endParaRPr>
          </a:p>
          <a:p>
            <a:pPr marL="720">
              <a:lnSpc>
                <a:spcPct val="100000"/>
              </a:lnSpc>
              <a:buClr>
                <a:srgbClr val="002060"/>
              </a:buClr>
            </a:pPr>
            <a:r>
              <a:rPr lang="sk-SK" sz="2200" b="0" strike="noStrike" spc="-1" dirty="0">
                <a:solidFill>
                  <a:srgbClr val="002060"/>
                </a:solidFill>
                <a:latin typeface="Calibri"/>
                <a:ea typeface="Calibri"/>
              </a:rPr>
              <a:t>7. 	Odporúčame vyskúšať si vybrané cvičenia vopred a sami posúdiť ich zložitosť a čas 	potrebný na ich realizáciu v triede. Ak to pokladáte za potrebné, môžete vykonať zmeny v 	</a:t>
            </a:r>
            <a:r>
              <a:rPr lang="sk-SK" sz="2200" b="0" strike="noStrike" spc="-1" dirty="0" err="1">
                <a:solidFill>
                  <a:srgbClr val="002060"/>
                </a:solidFill>
                <a:latin typeface="Calibri"/>
                <a:ea typeface="Calibri"/>
              </a:rPr>
              <a:t>ponuknutých</a:t>
            </a:r>
            <a:r>
              <a:rPr lang="sk-SK" sz="2200" b="0" strike="noStrike" spc="-1" dirty="0">
                <a:solidFill>
                  <a:srgbClr val="002060"/>
                </a:solidFill>
                <a:latin typeface="Calibri"/>
                <a:ea typeface="Calibri"/>
              </a:rPr>
              <a:t> </a:t>
            </a:r>
            <a:r>
              <a:rPr lang="sk-SK" sz="2200" b="0" strike="noStrike" spc="-1" dirty="0" err="1">
                <a:solidFill>
                  <a:srgbClr val="002060"/>
                </a:solidFill>
                <a:latin typeface="Calibri"/>
                <a:ea typeface="Calibri"/>
              </a:rPr>
              <a:t>cvičeniách</a:t>
            </a:r>
            <a:r>
              <a:rPr lang="sk-SK" sz="2200" b="0" strike="noStrike" spc="-1" dirty="0">
                <a:solidFill>
                  <a:srgbClr val="002060"/>
                </a:solidFill>
                <a:latin typeface="Calibri"/>
                <a:ea typeface="Calibri"/>
              </a:rPr>
              <a:t>, skrátiť, resp. zjednodušiť ich atď., pokiaľ to nenaruší ich 	pedagogický význam.</a:t>
            </a:r>
            <a:endParaRPr lang="sk-SK" sz="22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sk-SK" sz="2200" b="0" strike="noStrike" spc="-1" dirty="0">
              <a:latin typeface="Arial"/>
            </a:endParaRPr>
          </a:p>
          <a:p>
            <a:pPr marL="720">
              <a:lnSpc>
                <a:spcPct val="100000"/>
              </a:lnSpc>
              <a:buClr>
                <a:srgbClr val="002163"/>
              </a:buClr>
            </a:pPr>
            <a:r>
              <a:rPr lang="sk-SK" sz="2200" b="0" strike="noStrike" spc="-1" dirty="0">
                <a:solidFill>
                  <a:srgbClr val="002163"/>
                </a:solidFill>
                <a:latin typeface="Calibri"/>
                <a:ea typeface="Calibri"/>
              </a:rPr>
              <a:t>8.	Podľa vlastného uváženia môžete niektoré cvičenia (alebo ich časti) zadať na domácu úlohu 	- vykonať predbežné prípravy pred hodinou alebo dokončiť cvičenia doma.</a:t>
            </a:r>
            <a:endParaRPr lang="sk-SK" sz="2200" b="0" strike="noStrike" spc="-1" dirty="0">
              <a:latin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CustomShape 1"/>
          <p:cNvSpPr/>
          <p:nvPr/>
        </p:nvSpPr>
        <p:spPr>
          <a:xfrm>
            <a:off x="-6840" y="5572440"/>
            <a:ext cx="12198240" cy="292680"/>
          </a:xfrm>
          <a:prstGeom prst="rect">
            <a:avLst/>
          </a:prstGeom>
          <a:solidFill>
            <a:srgbClr val="ED7D31"/>
          </a:solidFill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spAutoFit/>
          </a:bodyPr>
          <a:lstStyle/>
          <a:p>
            <a:pPr>
              <a:lnSpc>
                <a:spcPct val="107000"/>
              </a:lnSpc>
              <a:spcBef>
                <a:spcPts val="799"/>
              </a:spcBef>
            </a:pPr>
            <a:r>
              <a:rPr lang="sk-SK" sz="900" b="0" strike="noStrike" spc="-1">
                <a:latin typeface="Verdana"/>
                <a:ea typeface="Verdana"/>
              </a:rPr>
              <a:t>Táto publikácia (dokument) reprezentuje výlučne názor autora a SAAIC – Národná agentúra programu Erasmus+ ani Európska komisia nezodpovedajú za akékoľvek použitie informácií obsiahnutých v tejto publikácii (dokumente).</a:t>
            </a:r>
            <a:endParaRPr lang="sk-SK" sz="900" b="0" strike="noStrike" spc="-1">
              <a:latin typeface="Arial"/>
            </a:endParaRPr>
          </a:p>
        </p:txBody>
      </p:sp>
      <p:pic>
        <p:nvPicPr>
          <p:cNvPr id="167" name="image1.png"/>
          <p:cNvPicPr/>
          <p:nvPr/>
        </p:nvPicPr>
        <p:blipFill>
          <a:blip r:embed="rId2"/>
          <a:stretch/>
        </p:blipFill>
        <p:spPr>
          <a:xfrm>
            <a:off x="-6840" y="-11880"/>
            <a:ext cx="12198240" cy="1061280"/>
          </a:xfrm>
          <a:prstGeom prst="rect">
            <a:avLst/>
          </a:prstGeom>
          <a:ln w="12600">
            <a:noFill/>
          </a:ln>
        </p:spPr>
      </p:pic>
      <p:pic>
        <p:nvPicPr>
          <p:cNvPr id="168" name="image2.jpg"/>
          <p:cNvPicPr/>
          <p:nvPr/>
        </p:nvPicPr>
        <p:blipFill>
          <a:blip r:embed="rId3"/>
          <a:stretch/>
        </p:blipFill>
        <p:spPr>
          <a:xfrm>
            <a:off x="-6840" y="5799960"/>
            <a:ext cx="12198240" cy="1051560"/>
          </a:xfrm>
          <a:prstGeom prst="rect">
            <a:avLst/>
          </a:prstGeom>
          <a:ln w="12600">
            <a:noFill/>
          </a:ln>
        </p:spPr>
      </p:pic>
      <p:sp>
        <p:nvSpPr>
          <p:cNvPr id="169" name="CustomShape 2"/>
          <p:cNvSpPr/>
          <p:nvPr/>
        </p:nvSpPr>
        <p:spPr>
          <a:xfrm>
            <a:off x="261360" y="836640"/>
            <a:ext cx="11684880" cy="759960"/>
          </a:xfrm>
          <a:prstGeom prst="rect">
            <a:avLst/>
          </a:prstGeom>
          <a:noFill/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45720" tIns="45000" rIns="4572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sk-SK" sz="4400" b="0" u="sng" strike="noStrike" spc="-1">
                <a:solidFill>
                  <a:srgbClr val="002060"/>
                </a:solidFill>
                <a:uFillTx/>
                <a:latin typeface="Calibri"/>
                <a:ea typeface="Calibri"/>
              </a:rPr>
              <a:t>Teoretický obsah</a:t>
            </a:r>
            <a:endParaRPr lang="sk-SK" sz="4400" b="0" strike="noStrike" spc="-1">
              <a:latin typeface="Arial"/>
            </a:endParaRPr>
          </a:p>
        </p:txBody>
      </p:sp>
      <p:sp>
        <p:nvSpPr>
          <p:cNvPr id="170" name="CustomShape 3"/>
          <p:cNvSpPr/>
          <p:nvPr/>
        </p:nvSpPr>
        <p:spPr>
          <a:xfrm>
            <a:off x="249840" y="1628280"/>
            <a:ext cx="11684880" cy="4020120"/>
          </a:xfrm>
          <a:prstGeom prst="rect">
            <a:avLst/>
          </a:prstGeom>
          <a:noFill/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45720" tIns="45000" rIns="4572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sk-SK" sz="3600" b="1" strike="noStrike" spc="-1">
                <a:solidFill>
                  <a:srgbClr val="002060"/>
                </a:solidFill>
                <a:latin typeface="Calibri"/>
                <a:ea typeface="Calibri"/>
              </a:rPr>
              <a:t>1. Vesmír</a:t>
            </a:r>
            <a:endParaRPr lang="sk-SK" sz="36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sk-SK" sz="1800" b="0" strike="noStrike" spc="-1">
                <a:solidFill>
                  <a:srgbClr val="002060"/>
                </a:solidFill>
                <a:latin typeface="Calibri"/>
                <a:ea typeface="Calibri"/>
              </a:rPr>
              <a:t>	</a:t>
            </a:r>
            <a:r>
              <a:rPr lang="sk-SK" sz="3100" b="0" strike="noStrike" spc="-1">
                <a:solidFill>
                  <a:srgbClr val="002060"/>
                </a:solidFill>
                <a:latin typeface="Calibri"/>
                <a:ea typeface="Calibri"/>
              </a:rPr>
              <a:t>1.1 Čo je to Vesmír? Historický prehľad. Vesmír a kozmos. Moderné predstavy</a:t>
            </a:r>
            <a:endParaRPr lang="sk-SK" sz="31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sk-SK" sz="2800" b="0" strike="noStrike" spc="-1">
                <a:solidFill>
                  <a:srgbClr val="002060"/>
                </a:solidFill>
                <a:latin typeface="Calibri"/>
                <a:ea typeface="Calibri"/>
              </a:rPr>
              <a:t>	</a:t>
            </a:r>
            <a:r>
              <a:rPr lang="sk-SK" sz="3200" b="0" strike="noStrike" spc="-1">
                <a:solidFill>
                  <a:srgbClr val="002060"/>
                </a:solidFill>
                <a:latin typeface="Calibri"/>
                <a:ea typeface="Calibri"/>
              </a:rPr>
              <a:t>1.2 Kozmológia. Kozmológia ako veda. Hubblov zákon. Kozmologický princíp</a:t>
            </a:r>
            <a:endParaRPr lang="sk-SK" sz="32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sk-SK" sz="2400" b="0" strike="noStrike" spc="-1">
                <a:solidFill>
                  <a:srgbClr val="002060"/>
                </a:solidFill>
                <a:latin typeface="Calibri"/>
                <a:ea typeface="Calibri"/>
              </a:rPr>
              <a:t>	</a:t>
            </a:r>
            <a:r>
              <a:rPr lang="sk-SK" sz="3200" b="0" strike="noStrike" spc="-1">
                <a:solidFill>
                  <a:srgbClr val="002060"/>
                </a:solidFill>
                <a:latin typeface="Calibri"/>
                <a:ea typeface="Calibri"/>
              </a:rPr>
              <a:t>1.3 Veľký tresk. Súčasné pohľady na pôvod vesmíru pomocou teórie veľkého tresku. Začiatok. Pojem času. Problém stredu a nekonečna vesmíru.</a:t>
            </a:r>
            <a:r>
              <a:rPr lang="sk-SK" sz="2400" b="0" strike="noStrike" spc="-1">
                <a:solidFill>
                  <a:srgbClr val="002060"/>
                </a:solidFill>
                <a:latin typeface="Calibri"/>
                <a:ea typeface="Calibri"/>
              </a:rPr>
              <a:t> </a:t>
            </a:r>
            <a:endParaRPr lang="sk-SK" sz="24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CustomShape 1"/>
          <p:cNvSpPr/>
          <p:nvPr/>
        </p:nvSpPr>
        <p:spPr>
          <a:xfrm>
            <a:off x="-6840" y="5572440"/>
            <a:ext cx="12198240" cy="292680"/>
          </a:xfrm>
          <a:prstGeom prst="rect">
            <a:avLst/>
          </a:prstGeom>
          <a:solidFill>
            <a:srgbClr val="ED7D31"/>
          </a:solidFill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spAutoFit/>
          </a:bodyPr>
          <a:lstStyle/>
          <a:p>
            <a:pPr>
              <a:lnSpc>
                <a:spcPct val="107000"/>
              </a:lnSpc>
              <a:spcBef>
                <a:spcPts val="799"/>
              </a:spcBef>
            </a:pPr>
            <a:r>
              <a:rPr lang="sk-SK" sz="900" b="0" strike="noStrike" spc="-1">
                <a:latin typeface="Verdana"/>
                <a:ea typeface="Verdana"/>
              </a:rPr>
              <a:t>Táto publikácia (dokument) reprezentuje výlučne názor autora a SAAIC – Národná agentúra programu Erasmus+ ani Európska komisia nezodpovedajú za akékoľvek použitie informácií obsiahnutých v tejto publikácii (dokumente).</a:t>
            </a:r>
            <a:endParaRPr lang="sk-SK" sz="900" b="0" strike="noStrike" spc="-1">
              <a:latin typeface="Arial"/>
            </a:endParaRPr>
          </a:p>
        </p:txBody>
      </p:sp>
      <p:pic>
        <p:nvPicPr>
          <p:cNvPr id="172" name="image1.png"/>
          <p:cNvPicPr/>
          <p:nvPr/>
        </p:nvPicPr>
        <p:blipFill>
          <a:blip r:embed="rId2"/>
          <a:stretch/>
        </p:blipFill>
        <p:spPr>
          <a:xfrm>
            <a:off x="-6840" y="-11880"/>
            <a:ext cx="12198240" cy="1061280"/>
          </a:xfrm>
          <a:prstGeom prst="rect">
            <a:avLst/>
          </a:prstGeom>
          <a:ln w="12600">
            <a:noFill/>
          </a:ln>
        </p:spPr>
      </p:pic>
      <p:pic>
        <p:nvPicPr>
          <p:cNvPr id="173" name="image2.jpg"/>
          <p:cNvPicPr/>
          <p:nvPr/>
        </p:nvPicPr>
        <p:blipFill>
          <a:blip r:embed="rId3"/>
          <a:stretch/>
        </p:blipFill>
        <p:spPr>
          <a:xfrm>
            <a:off x="-6840" y="5799960"/>
            <a:ext cx="12198240" cy="1051560"/>
          </a:xfrm>
          <a:prstGeom prst="rect">
            <a:avLst/>
          </a:prstGeom>
          <a:ln w="12600">
            <a:noFill/>
          </a:ln>
        </p:spPr>
      </p:pic>
      <p:sp>
        <p:nvSpPr>
          <p:cNvPr id="174" name="CustomShape 2"/>
          <p:cNvSpPr/>
          <p:nvPr/>
        </p:nvSpPr>
        <p:spPr>
          <a:xfrm>
            <a:off x="261360" y="836640"/>
            <a:ext cx="11684880" cy="759960"/>
          </a:xfrm>
          <a:prstGeom prst="rect">
            <a:avLst/>
          </a:prstGeom>
          <a:noFill/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45720" tIns="45000" rIns="4572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sk-SK" sz="4400" b="0" u="sng" strike="noStrike" spc="-1">
                <a:solidFill>
                  <a:srgbClr val="002060"/>
                </a:solidFill>
                <a:uFillTx/>
                <a:latin typeface="Calibri"/>
                <a:ea typeface="Calibri"/>
              </a:rPr>
              <a:t>Teoretický obsah</a:t>
            </a:r>
            <a:endParaRPr lang="sk-SK" sz="4400" b="0" strike="noStrike" spc="-1">
              <a:latin typeface="Arial"/>
            </a:endParaRPr>
          </a:p>
        </p:txBody>
      </p:sp>
      <p:sp>
        <p:nvSpPr>
          <p:cNvPr id="175" name="CustomShape 3"/>
          <p:cNvSpPr/>
          <p:nvPr/>
        </p:nvSpPr>
        <p:spPr>
          <a:xfrm>
            <a:off x="261360" y="2033280"/>
            <a:ext cx="11684880" cy="2421000"/>
          </a:xfrm>
          <a:prstGeom prst="rect">
            <a:avLst/>
          </a:prstGeom>
          <a:noFill/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45720" tIns="45000" rIns="4572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sk-SK" sz="3200" b="0" strike="noStrike" spc="-1">
                <a:latin typeface="Calibri"/>
                <a:ea typeface="Calibri"/>
              </a:rPr>
              <a:t>	</a:t>
            </a:r>
            <a:r>
              <a:rPr lang="sk-SK" sz="3200" b="0" strike="noStrike" spc="-1">
                <a:solidFill>
                  <a:srgbClr val="002060"/>
                </a:solidFill>
                <a:latin typeface="Calibri"/>
                <a:ea typeface="Calibri"/>
              </a:rPr>
              <a:t>1.4 Mikrovlnové/mikrovlnné žiarenie pozadia.	Objav reliktného žiarenia. Charakteristiky</a:t>
            </a:r>
            <a:endParaRPr lang="sk-SK" sz="32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sk-SK" sz="2400" b="0" strike="noStrike" spc="-1">
                <a:solidFill>
                  <a:srgbClr val="002060"/>
                </a:solidFill>
                <a:latin typeface="Calibri"/>
                <a:ea typeface="Calibri"/>
              </a:rPr>
              <a:t>	</a:t>
            </a:r>
            <a:r>
              <a:rPr lang="sk-SK" sz="3200" b="0" strike="noStrike" spc="-1">
                <a:solidFill>
                  <a:srgbClr val="002060"/>
                </a:solidFill>
                <a:latin typeface="Calibri"/>
                <a:ea typeface="Calibri"/>
              </a:rPr>
              <a:t>1.5 Budúcnosť vesmíru. Možné scenáre. „Temná hmota“ a „Temná energia“.</a:t>
            </a:r>
            <a:endParaRPr lang="sk-SK" sz="32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sk-SK" sz="3200" b="0" strike="noStrike" spc="-1">
              <a:latin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</TotalTime>
  <Words>2318</Words>
  <Application>Microsoft Office PowerPoint</Application>
  <PresentationFormat>Širokouhlá</PresentationFormat>
  <Paragraphs>232</Paragraphs>
  <Slides>19</Slides>
  <Notes>2</Notes>
  <HiddenSlides>0</HiddenSlides>
  <MMClips>0</MMClips>
  <ScaleCrop>false</ScaleCrop>
  <HeadingPairs>
    <vt:vector size="6" baseType="variant">
      <vt:variant>
        <vt:lpstr>Použité písma</vt:lpstr>
      </vt:variant>
      <vt:variant>
        <vt:i4>9</vt:i4>
      </vt:variant>
      <vt:variant>
        <vt:lpstr>Motív</vt:lpstr>
      </vt:variant>
      <vt:variant>
        <vt:i4>2</vt:i4>
      </vt:variant>
      <vt:variant>
        <vt:lpstr>Nadpisy snímok</vt:lpstr>
      </vt:variant>
      <vt:variant>
        <vt:i4>19</vt:i4>
      </vt:variant>
    </vt:vector>
  </HeadingPairs>
  <TitlesOfParts>
    <vt:vector size="30" baseType="lpstr">
      <vt:lpstr>Arial</vt:lpstr>
      <vt:lpstr>Calibri</vt:lpstr>
      <vt:lpstr>Calibri Light</vt:lpstr>
      <vt:lpstr>Franklin Gothic Book</vt:lpstr>
      <vt:lpstr>StarSymbol</vt:lpstr>
      <vt:lpstr>Symbol</vt:lpstr>
      <vt:lpstr>Times New Roman</vt:lpstr>
      <vt:lpstr>Verdana</vt:lpstr>
      <vt:lpstr>Verdana Bold</vt:lpstr>
      <vt:lpstr>Office Theme</vt:lpstr>
      <vt:lpstr>Office Theme</vt:lpstr>
      <vt:lpstr>Prezentácia programu PowerPoint</vt:lpstr>
      <vt:lpstr>Prezentácia programu PowerPoint</vt:lpstr>
      <vt:lpstr>Moduly projektu STARS</vt:lpstr>
      <vt:lpstr>Ako sú moduly štruktúrované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Peter Kelecsényi</dc:creator>
  <cp:lastModifiedBy>Andrea</cp:lastModifiedBy>
  <cp:revision>7</cp:revision>
  <dcterms:modified xsi:type="dcterms:W3CDTF">2020-10-06T05:37:35Z</dcterms:modified>
  <dc:language>sk-SK</dc:language>
</cp:coreProperties>
</file>